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3" r:id="rId2"/>
    <p:sldId id="294" r:id="rId3"/>
    <p:sldId id="299" r:id="rId4"/>
    <p:sldId id="300" r:id="rId5"/>
    <p:sldId id="301" r:id="rId6"/>
    <p:sldId id="305" r:id="rId7"/>
    <p:sldId id="296" r:id="rId8"/>
    <p:sldId id="302" r:id="rId9"/>
    <p:sldId id="297" r:id="rId10"/>
    <p:sldId id="303" r:id="rId11"/>
    <p:sldId id="271"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B2ECAA1-A07B-4608-852C-E58A2EC74AD4}" type="datetimeFigureOut">
              <a:rPr lang="en-GB" smtClean="0"/>
              <a:t>14/06/2019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2381003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2ECAA1-A07B-4608-852C-E58A2EC74AD4}" type="datetimeFigureOut">
              <a:rPr lang="en-GB" smtClean="0"/>
              <a:t>14/06/2019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886642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2ECAA1-A07B-4608-852C-E58A2EC74AD4}" type="datetimeFigureOut">
              <a:rPr lang="en-GB" smtClean="0"/>
              <a:t>14/06/2019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21604637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2ECAA1-A07B-4608-852C-E58A2EC74AD4}" type="datetimeFigureOut">
              <a:rPr lang="en-GB" smtClean="0"/>
              <a:t>14/06/2019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252444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2ECAA1-A07B-4608-852C-E58A2EC74AD4}" type="datetimeFigureOut">
              <a:rPr lang="en-GB" smtClean="0"/>
              <a:t>14/06/2019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3402618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B2ECAA1-A07B-4608-852C-E58A2EC74AD4}" type="datetimeFigureOut">
              <a:rPr lang="en-GB" smtClean="0"/>
              <a:t>14/06/2019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4173545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B2ECAA1-A07B-4608-852C-E58A2EC74AD4}" type="datetimeFigureOut">
              <a:rPr lang="en-GB" smtClean="0"/>
              <a:t>14/06/2019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42120382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2ECAA1-A07B-4608-852C-E58A2EC74AD4}" type="datetimeFigureOut">
              <a:rPr lang="en-GB" smtClean="0"/>
              <a:t>14/06/2019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4160706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2ECAA1-A07B-4608-852C-E58A2EC74AD4}" type="datetimeFigureOut">
              <a:rPr lang="en-GB" smtClean="0"/>
              <a:t>14/06/2019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984687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2ECAA1-A07B-4608-852C-E58A2EC74AD4}" type="datetimeFigureOut">
              <a:rPr lang="en-GB" smtClean="0"/>
              <a:t>14/06/2019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2150756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2ECAA1-A07B-4608-852C-E58A2EC74AD4}" type="datetimeFigureOut">
              <a:rPr lang="en-GB" smtClean="0"/>
              <a:t>14/06/2019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1124364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2ECAA1-A07B-4608-852C-E58A2EC74AD4}" type="datetimeFigureOut">
              <a:rPr lang="en-GB" smtClean="0"/>
              <a:t>14/06/2019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2746468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2ECAA1-A07B-4608-852C-E58A2EC74AD4}" type="datetimeFigureOut">
              <a:rPr lang="en-GB" smtClean="0"/>
              <a:t>14/06/2019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1390527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2ECAA1-A07B-4608-852C-E58A2EC74AD4}" type="datetimeFigureOut">
              <a:rPr lang="en-GB" smtClean="0"/>
              <a:t>14/06/2019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3221365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2ECAA1-A07B-4608-852C-E58A2EC74AD4}" type="datetimeFigureOut">
              <a:rPr lang="en-GB" smtClean="0"/>
              <a:t>14/06/2019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971668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2ECAA1-A07B-4608-852C-E58A2EC74AD4}" type="datetimeFigureOut">
              <a:rPr lang="en-GB" smtClean="0"/>
              <a:t>14/06/2019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3902908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2ECAA1-A07B-4608-852C-E58A2EC74AD4}" type="datetimeFigureOut">
              <a:rPr lang="en-GB" smtClean="0"/>
              <a:t>14/06/2019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393172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B2ECAA1-A07B-4608-852C-E58A2EC74AD4}" type="datetimeFigureOut">
              <a:rPr lang="en-GB" smtClean="0"/>
              <a:t>14/06/2019</a:t>
            </a:fld>
            <a:endParaRPr lang="en-GB"/>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899A3D5-B6C5-480B-AFEB-5B8818A58160}" type="slidenum">
              <a:rPr lang="en-GB" smtClean="0"/>
              <a:t>‹#›</a:t>
            </a:fld>
            <a:endParaRPr lang="en-GB"/>
          </a:p>
        </p:txBody>
      </p:sp>
    </p:spTree>
    <p:extLst>
      <p:ext uri="{BB962C8B-B14F-4D97-AF65-F5344CB8AC3E}">
        <p14:creationId xmlns:p14="http://schemas.microsoft.com/office/powerpoint/2010/main" val="247231024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4.JP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20.jpeg"/><Relationship Id="rId3" Type="http://schemas.microsoft.com/office/2007/relationships/hdphoto" Target="../media/hdphoto1.wdp"/><Relationship Id="rId7" Type="http://schemas.openxmlformats.org/officeDocument/2006/relationships/image" Target="../media/image19.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jp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F6162F-4306-43E5-97B2-603CACB040A0}"/>
              </a:ext>
            </a:extLst>
          </p:cNvPr>
          <p:cNvSpPr/>
          <p:nvPr/>
        </p:nvSpPr>
        <p:spPr>
          <a:xfrm>
            <a:off x="3048000" y="4950207"/>
            <a:ext cx="6096000" cy="830997"/>
          </a:xfrm>
          <a:prstGeom prst="rect">
            <a:avLst/>
          </a:prstGeom>
        </p:spPr>
        <p:txBody>
          <a:bodyPr>
            <a:spAutoFit/>
          </a:bodyPr>
          <a:lstStyle/>
          <a:p>
            <a:pPr algn="ctr"/>
            <a:r>
              <a:rPr lang="en-GB" altLang="zh-CN" sz="2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Elder</a:t>
            </a:r>
            <a:r>
              <a:rPr lang="zh-CN" altLang="en-US" sz="2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a:t>
            </a:r>
            <a:r>
              <a:rPr lang="en-GB" altLang="zh-CN" sz="2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Iron</a:t>
            </a:r>
          </a:p>
          <a:p>
            <a:pPr algn="ctr"/>
            <a:r>
              <a:rPr lang="en-US" altLang="zh-CN" sz="2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ea typeface="等线" panose="02010600030101010101" pitchFamily="2" charset="-122"/>
                <a:cs typeface="Arial" panose="020B0604020202020204" pitchFamily="34" charset="0"/>
              </a:rPr>
              <a:t>Version 1.0.6</a:t>
            </a:r>
            <a:endParaRPr lang="en-GB" sz="2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4144904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9E65B219-EB4E-44C7-885F-9B18834FD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3680" y="408261"/>
            <a:ext cx="5960760" cy="6041478"/>
          </a:xfrm>
          <a:prstGeom prst="rect">
            <a:avLst/>
          </a:prstGeom>
        </p:spPr>
      </p:pic>
      <p:sp>
        <p:nvSpPr>
          <p:cNvPr id="5" name="TextBox 4">
            <a:extLst>
              <a:ext uri="{FF2B5EF4-FFF2-40B4-BE49-F238E27FC236}">
                <a16:creationId xmlns:a16="http://schemas.microsoft.com/office/drawing/2014/main" id="{81DD1890-C1EE-48D7-96B0-465185D9978F}"/>
              </a:ext>
            </a:extLst>
          </p:cNvPr>
          <p:cNvSpPr txBox="1"/>
          <p:nvPr/>
        </p:nvSpPr>
        <p:spPr>
          <a:xfrm>
            <a:off x="300454" y="373429"/>
            <a:ext cx="2996333" cy="461665"/>
          </a:xfrm>
          <a:prstGeom prst="rect">
            <a:avLst/>
          </a:prstGeom>
          <a:noFill/>
        </p:spPr>
        <p:txBody>
          <a:bodyPr wrap="none" rtlCol="0">
            <a:spAutoFit/>
          </a:bodyPr>
          <a:lstStyle/>
          <a:p>
            <a:r>
              <a:rPr lang="zh-CN" altLang="en-US" sz="2400" dirty="0">
                <a:latin typeface="等线" panose="02010600030101010101" pitchFamily="2" charset="-122"/>
                <a:ea typeface="等线" panose="02010600030101010101" pitchFamily="2" charset="-122"/>
              </a:rPr>
              <a:t>动作设计</a:t>
            </a:r>
            <a:r>
              <a:rPr lang="en-GB" altLang="zh-CN" sz="2400" dirty="0">
                <a:latin typeface="等线" panose="02010600030101010101" pitchFamily="2" charset="-122"/>
                <a:ea typeface="等线" panose="02010600030101010101" pitchFamily="2" charset="-122"/>
              </a:rPr>
              <a:t> – </a:t>
            </a:r>
            <a:r>
              <a:rPr lang="zh-CN" altLang="en-US" sz="2400" dirty="0">
                <a:latin typeface="等线" panose="02010600030101010101" pitchFamily="2" charset="-122"/>
                <a:ea typeface="等线" panose="02010600030101010101" pitchFamily="2" charset="-122"/>
              </a:rPr>
              <a:t>角色动作</a:t>
            </a:r>
            <a:endParaRPr lang="en-GB" sz="2400" dirty="0">
              <a:latin typeface="等线" panose="02010600030101010101" pitchFamily="2" charset="-122"/>
              <a:ea typeface="等线" panose="02010600030101010101" pitchFamily="2" charset="-122"/>
            </a:endParaRPr>
          </a:p>
        </p:txBody>
      </p:sp>
      <p:sp>
        <p:nvSpPr>
          <p:cNvPr id="6" name="Rectangle 5">
            <a:extLst>
              <a:ext uri="{FF2B5EF4-FFF2-40B4-BE49-F238E27FC236}">
                <a16:creationId xmlns:a16="http://schemas.microsoft.com/office/drawing/2014/main" id="{EE8DE6AB-3A4B-4BEC-BD36-79F2B09460F3}"/>
              </a:ext>
            </a:extLst>
          </p:cNvPr>
          <p:cNvSpPr/>
          <p:nvPr/>
        </p:nvSpPr>
        <p:spPr>
          <a:xfrm>
            <a:off x="880523" y="1641002"/>
            <a:ext cx="4366180" cy="4096634"/>
          </a:xfrm>
          <a:prstGeom prst="rect">
            <a:avLst/>
          </a:prstGeom>
        </p:spPr>
        <p:txBody>
          <a:bodyPr wrap="square">
            <a:spAutoFit/>
          </a:bodyPr>
          <a:lstStyle/>
          <a:p>
            <a:pPr>
              <a:lnSpc>
                <a:spcPct val="150000"/>
              </a:lnSpc>
              <a:spcAft>
                <a:spcPts val="800"/>
              </a:spcAft>
            </a:pPr>
            <a:r>
              <a:rPr lang="zh-CN" altLang="en-US" dirty="0">
                <a:latin typeface="等线" panose="02010600030101010101" pitchFamily="2" charset="-122"/>
                <a:ea typeface="等线" panose="02010600030101010101" pitchFamily="2" charset="-122"/>
                <a:cs typeface="Times New Roman" panose="02020603050405020304" pitchFamily="18" charset="0"/>
              </a:rPr>
              <a:t>动画类型</a:t>
            </a:r>
            <a:r>
              <a:rPr lang="en-GB" altLang="zh-CN" dirty="0">
                <a:latin typeface="等线" panose="02010600030101010101" pitchFamily="2" charset="-122"/>
                <a:ea typeface="等线" panose="02010600030101010101" pitchFamily="2" charset="-122"/>
                <a:cs typeface="Times New Roman" panose="02020603050405020304" pitchFamily="18" charset="0"/>
              </a:rPr>
              <a:t>: </a:t>
            </a:r>
            <a:r>
              <a:rPr lang="zh-CN" altLang="en-US" dirty="0">
                <a:latin typeface="等线" panose="02010600030101010101" pitchFamily="2" charset="-122"/>
                <a:ea typeface="等线" panose="02010600030101010101" pitchFamily="2" charset="-122"/>
                <a:cs typeface="Times New Roman" panose="02020603050405020304" pitchFamily="18" charset="0"/>
              </a:rPr>
              <a:t>骨骼动画</a:t>
            </a:r>
            <a:endParaRPr lang="en-GB" altLang="zh-CN"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spcAft>
                <a:spcPts val="800"/>
              </a:spcAft>
            </a:pPr>
            <a:r>
              <a:rPr lang="zh-CN" altLang="en-US" dirty="0">
                <a:latin typeface="等线" panose="02010600030101010101" pitchFamily="2" charset="-122"/>
                <a:ea typeface="等线" panose="02010600030101010101" pitchFamily="2" charset="-122"/>
                <a:cs typeface="Times New Roman" panose="02020603050405020304" pitchFamily="18" charset="0"/>
              </a:rPr>
              <a:t>动画软件</a:t>
            </a:r>
            <a:r>
              <a:rPr lang="en-GB" altLang="zh-CN" dirty="0">
                <a:latin typeface="等线" panose="02010600030101010101" pitchFamily="2" charset="-122"/>
                <a:ea typeface="等线" panose="02010600030101010101" pitchFamily="2" charset="-122"/>
                <a:cs typeface="Times New Roman" panose="02020603050405020304" pitchFamily="18" charset="0"/>
              </a:rPr>
              <a:t>: </a:t>
            </a:r>
            <a:r>
              <a:rPr lang="en-US" altLang="zh-CN" dirty="0">
                <a:latin typeface="等线" panose="02010600030101010101" pitchFamily="2" charset="-122"/>
                <a:ea typeface="等线" panose="02010600030101010101" pitchFamily="2" charset="-122"/>
                <a:cs typeface="Times New Roman" panose="02020603050405020304" pitchFamily="18" charset="0"/>
              </a:rPr>
              <a:t>Dragon Bones</a:t>
            </a:r>
            <a:endParaRPr lang="en-GB" altLang="zh-CN"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spcAft>
                <a:spcPts val="800"/>
              </a:spcAft>
            </a:pPr>
            <a:r>
              <a:rPr lang="zh-CN" altLang="en-US" dirty="0">
                <a:latin typeface="等线" panose="02010600030101010101" pitchFamily="2" charset="-122"/>
                <a:ea typeface="等线" panose="02010600030101010101" pitchFamily="2" charset="-122"/>
                <a:cs typeface="Times New Roman" panose="02020603050405020304" pitchFamily="18" charset="0"/>
              </a:rPr>
              <a:t>设计思路：动作设计和其动画表现作为动作游戏的核心体验，我们基于传统</a:t>
            </a:r>
            <a:r>
              <a:rPr lang="en-GB" altLang="zh-CN" dirty="0">
                <a:latin typeface="等线" panose="02010600030101010101" pitchFamily="2" charset="-122"/>
                <a:ea typeface="等线" panose="02010600030101010101" pitchFamily="2" charset="-122"/>
                <a:cs typeface="Times New Roman" panose="02020603050405020304" pitchFamily="18" charset="0"/>
              </a:rPr>
              <a:t>2D</a:t>
            </a:r>
            <a:r>
              <a:rPr lang="zh-CN" altLang="en-US" dirty="0">
                <a:latin typeface="等线" panose="02010600030101010101" pitchFamily="2" charset="-122"/>
                <a:ea typeface="等线" panose="02010600030101010101" pitchFamily="2" charset="-122"/>
                <a:cs typeface="Times New Roman" panose="02020603050405020304" pitchFamily="18" charset="0"/>
              </a:rPr>
              <a:t>动作游戏的动作表现和本游戏独特的战斗系统设计了一系列的人物动作，采用了概念设计</a:t>
            </a:r>
            <a:r>
              <a:rPr lang="en-US" altLang="zh-CN" dirty="0">
                <a:latin typeface="等线" panose="02010600030101010101" pitchFamily="2" charset="-122"/>
                <a:ea typeface="等线" panose="02010600030101010101" pitchFamily="2" charset="-122"/>
                <a:cs typeface="Times New Roman" panose="02020603050405020304" pitchFamily="18" charset="0"/>
              </a:rPr>
              <a:t> – </a:t>
            </a:r>
            <a:r>
              <a:rPr lang="zh-CN" altLang="en-US" dirty="0">
                <a:latin typeface="等线" panose="02010600030101010101" pitchFamily="2" charset="-122"/>
                <a:ea typeface="等线" panose="02010600030101010101" pitchFamily="2" charset="-122"/>
                <a:cs typeface="Times New Roman" panose="02020603050405020304" pitchFamily="18" charset="0"/>
              </a:rPr>
              <a:t>动作设计 </a:t>
            </a:r>
            <a:r>
              <a:rPr lang="en-US" altLang="zh-CN" dirty="0">
                <a:latin typeface="等线" panose="02010600030101010101" pitchFamily="2" charset="-122"/>
                <a:ea typeface="等线" panose="02010600030101010101" pitchFamily="2" charset="-122"/>
                <a:cs typeface="Times New Roman" panose="02020603050405020304" pitchFamily="18" charset="0"/>
              </a:rPr>
              <a:t>– </a:t>
            </a:r>
            <a:r>
              <a:rPr lang="zh-CN" altLang="en-US" dirty="0">
                <a:latin typeface="等线" panose="02010600030101010101" pitchFamily="2" charset="-122"/>
                <a:ea typeface="等线" panose="02010600030101010101" pitchFamily="2" charset="-122"/>
                <a:cs typeface="Times New Roman" panose="02020603050405020304" pitchFamily="18" charset="0"/>
              </a:rPr>
              <a:t>动作拆解 </a:t>
            </a:r>
            <a:r>
              <a:rPr lang="en-US" altLang="zh-CN" dirty="0">
                <a:latin typeface="等线" panose="02010600030101010101" pitchFamily="2" charset="-122"/>
                <a:ea typeface="等线" panose="02010600030101010101" pitchFamily="2" charset="-122"/>
                <a:cs typeface="Times New Roman" panose="02020603050405020304" pitchFamily="18" charset="0"/>
              </a:rPr>
              <a:t>– </a:t>
            </a:r>
            <a:r>
              <a:rPr lang="zh-CN" altLang="en-US" dirty="0">
                <a:latin typeface="等线" panose="02010600030101010101" pitchFamily="2" charset="-122"/>
                <a:ea typeface="等线" panose="02010600030101010101" pitchFamily="2" charset="-122"/>
                <a:cs typeface="Times New Roman" panose="02020603050405020304" pitchFamily="18" charset="0"/>
              </a:rPr>
              <a:t>骨骼动画制作的制作流程。</a:t>
            </a:r>
            <a:endParaRPr lang="en-GB" altLang="zh-CN"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spcAft>
                <a:spcPts val="800"/>
              </a:spcAft>
            </a:pPr>
            <a:endParaRPr lang="en-GB" altLang="zh-CN"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94046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85B3E2-77CC-46A8-9DB3-80882C728A64}"/>
              </a:ext>
            </a:extLst>
          </p:cNvPr>
          <p:cNvSpPr txBox="1">
            <a:spLocks/>
          </p:cNvSpPr>
          <p:nvPr/>
        </p:nvSpPr>
        <p:spPr>
          <a:xfrm>
            <a:off x="1524000" y="1417361"/>
            <a:ext cx="9144000" cy="2387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GB" altLang="zh-CN" sz="5400" dirty="0">
                <a:latin typeface="+mn-ea"/>
                <a:ea typeface="+mn-ea"/>
              </a:rPr>
            </a:br>
            <a:r>
              <a:rPr lang="zh-CN" altLang="en-US" sz="5400" dirty="0">
                <a:latin typeface="+mn-ea"/>
                <a:ea typeface="+mn-ea"/>
              </a:rPr>
              <a:t>谢谢观看！</a:t>
            </a:r>
            <a:endParaRPr lang="en-GB" sz="5400" dirty="0">
              <a:latin typeface="+mn-ea"/>
              <a:ea typeface="+mn-ea"/>
            </a:endParaRPr>
          </a:p>
        </p:txBody>
      </p:sp>
    </p:spTree>
    <p:extLst>
      <p:ext uri="{BB962C8B-B14F-4D97-AF65-F5344CB8AC3E}">
        <p14:creationId xmlns:p14="http://schemas.microsoft.com/office/powerpoint/2010/main" val="4129639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E9998B-C2BD-4B94-A7F4-AF9906760E00}"/>
              </a:ext>
            </a:extLst>
          </p:cNvPr>
          <p:cNvSpPr txBox="1"/>
          <p:nvPr/>
        </p:nvSpPr>
        <p:spPr>
          <a:xfrm>
            <a:off x="371475" y="400050"/>
            <a:ext cx="1415772" cy="461665"/>
          </a:xfrm>
          <a:prstGeom prst="rect">
            <a:avLst/>
          </a:prstGeom>
          <a:noFill/>
        </p:spPr>
        <p:txBody>
          <a:bodyPr wrap="none" rtlCol="0">
            <a:spAutoFit/>
          </a:bodyPr>
          <a:lstStyle/>
          <a:p>
            <a:r>
              <a:rPr lang="zh-CN" altLang="en-US" sz="2400" dirty="0">
                <a:latin typeface="等线" panose="02010600030101010101" pitchFamily="2" charset="-122"/>
                <a:ea typeface="等线" panose="02010600030101010101" pitchFamily="2" charset="-122"/>
              </a:rPr>
              <a:t>游戏介绍</a:t>
            </a:r>
            <a:endParaRPr lang="en-GB" sz="2400" dirty="0">
              <a:latin typeface="等线" panose="02010600030101010101" pitchFamily="2" charset="-122"/>
              <a:ea typeface="等线" panose="02010600030101010101" pitchFamily="2" charset="-122"/>
            </a:endParaRPr>
          </a:p>
        </p:txBody>
      </p:sp>
      <p:sp>
        <p:nvSpPr>
          <p:cNvPr id="3" name="Rectangle 2">
            <a:extLst>
              <a:ext uri="{FF2B5EF4-FFF2-40B4-BE49-F238E27FC236}">
                <a16:creationId xmlns:a16="http://schemas.microsoft.com/office/drawing/2014/main" id="{071DA56D-2DBA-420A-984D-93741BC49BFD}"/>
              </a:ext>
            </a:extLst>
          </p:cNvPr>
          <p:cNvSpPr/>
          <p:nvPr/>
        </p:nvSpPr>
        <p:spPr>
          <a:xfrm>
            <a:off x="684231" y="1104213"/>
            <a:ext cx="6930501" cy="6102889"/>
          </a:xfrm>
          <a:prstGeom prst="rect">
            <a:avLst/>
          </a:prstGeom>
        </p:spPr>
        <p:txBody>
          <a:bodyPr wrap="square">
            <a:spAutoFit/>
          </a:bodyPr>
          <a:lstStyle/>
          <a:p>
            <a:pPr>
              <a:lnSpc>
                <a:spcPct val="200000"/>
              </a:lnSpc>
            </a:pPr>
            <a:r>
              <a:rPr lang="zh-CN" altLang="en-US" dirty="0">
                <a:latin typeface="等线" panose="02010600030101010101" pitchFamily="2" charset="-122"/>
                <a:ea typeface="等线" panose="02010600030101010101" pitchFamily="2" charset="-122"/>
              </a:rPr>
              <a:t>灵刃是一款以中国炎黄时期神话为背景的</a:t>
            </a:r>
            <a:r>
              <a:rPr lang="en-US" altLang="zh-CN" dirty="0">
                <a:latin typeface="等线" panose="02010600030101010101" pitchFamily="2" charset="-122"/>
                <a:ea typeface="等线" panose="02010600030101010101" pitchFamily="2" charset="-122"/>
              </a:rPr>
              <a:t>2D</a:t>
            </a:r>
            <a:r>
              <a:rPr lang="zh-CN" altLang="en-US" dirty="0">
                <a:latin typeface="等线" panose="02010600030101010101" pitchFamily="2" charset="-122"/>
                <a:ea typeface="等线" panose="02010600030101010101" pitchFamily="2" charset="-122"/>
              </a:rPr>
              <a:t>动作游戏。</a:t>
            </a:r>
            <a:endParaRPr lang="en-GB" altLang="zh-CN" dirty="0">
              <a:latin typeface="等线" panose="02010600030101010101" pitchFamily="2" charset="-122"/>
              <a:ea typeface="等线" panose="02010600030101010101" pitchFamily="2" charset="-122"/>
            </a:endParaRPr>
          </a:p>
          <a:p>
            <a:pPr>
              <a:lnSpc>
                <a:spcPct val="200000"/>
              </a:lnSpc>
            </a:pPr>
            <a:r>
              <a:rPr lang="zh-CN" altLang="en-US" dirty="0">
                <a:latin typeface="等线" panose="02010600030101010101" pitchFamily="2" charset="-122"/>
                <a:ea typeface="等线" panose="02010600030101010101" pitchFamily="2" charset="-122"/>
              </a:rPr>
              <a:t>开发平台：</a:t>
            </a:r>
            <a:r>
              <a:rPr lang="en-GB" altLang="zh-CN" dirty="0">
                <a:latin typeface="等线" panose="02010600030101010101" pitchFamily="2" charset="-122"/>
                <a:ea typeface="等线" panose="02010600030101010101" pitchFamily="2" charset="-122"/>
              </a:rPr>
              <a:t>Unity</a:t>
            </a:r>
          </a:p>
          <a:p>
            <a:pPr>
              <a:lnSpc>
                <a:spcPct val="200000"/>
              </a:lnSpc>
            </a:pPr>
            <a:r>
              <a:rPr lang="zh-CN" altLang="en-US" dirty="0">
                <a:latin typeface="等线" panose="02010600030101010101" pitchFamily="2" charset="-122"/>
                <a:ea typeface="等线" panose="02010600030101010101" pitchFamily="2" charset="-122"/>
              </a:rPr>
              <a:t>游戏人数：</a:t>
            </a:r>
            <a:r>
              <a:rPr lang="en-US" altLang="zh-CN" dirty="0">
                <a:latin typeface="等线" panose="02010600030101010101" pitchFamily="2" charset="-122"/>
                <a:ea typeface="等线" panose="02010600030101010101" pitchFamily="2" charset="-122"/>
              </a:rPr>
              <a:t>1</a:t>
            </a:r>
            <a:r>
              <a:rPr lang="zh-CN" altLang="en-US" dirty="0">
                <a:latin typeface="等线" panose="02010600030101010101" pitchFamily="2" charset="-122"/>
                <a:ea typeface="等线" panose="02010600030101010101" pitchFamily="2" charset="-122"/>
              </a:rPr>
              <a:t>人</a:t>
            </a:r>
            <a:endParaRPr lang="en-GB" altLang="zh-CN" dirty="0">
              <a:latin typeface="等线" panose="02010600030101010101" pitchFamily="2" charset="-122"/>
              <a:ea typeface="等线" panose="02010600030101010101" pitchFamily="2" charset="-122"/>
            </a:endParaRPr>
          </a:p>
          <a:p>
            <a:pPr>
              <a:lnSpc>
                <a:spcPct val="200000"/>
              </a:lnSpc>
            </a:pPr>
            <a:r>
              <a:rPr lang="zh-CN" altLang="en-US" dirty="0">
                <a:latin typeface="等线" panose="02010600030101010101" pitchFamily="2" charset="-122"/>
                <a:ea typeface="等线" panose="02010600030101010101" pitchFamily="2" charset="-122"/>
              </a:rPr>
              <a:t>美术形式：少数民族特色元素</a:t>
            </a:r>
            <a:endParaRPr lang="en-GB" altLang="zh-CN" dirty="0">
              <a:latin typeface="等线" panose="02010600030101010101" pitchFamily="2" charset="-122"/>
              <a:ea typeface="等线" panose="02010600030101010101" pitchFamily="2" charset="-122"/>
            </a:endParaRPr>
          </a:p>
          <a:p>
            <a:pPr>
              <a:lnSpc>
                <a:spcPct val="200000"/>
              </a:lnSpc>
            </a:pPr>
            <a:r>
              <a:rPr lang="zh-CN" altLang="en-US" dirty="0">
                <a:latin typeface="等线" panose="02010600030101010101" pitchFamily="2" charset="-122"/>
                <a:ea typeface="等线" panose="02010600030101010101" pitchFamily="2" charset="-122"/>
              </a:rPr>
              <a:t>核心机制：</a:t>
            </a:r>
            <a:endParaRPr lang="en-GB" altLang="zh-CN" dirty="0">
              <a:latin typeface="等线" panose="02010600030101010101" pitchFamily="2" charset="-122"/>
              <a:ea typeface="等线" panose="02010600030101010101" pitchFamily="2" charset="-122"/>
            </a:endParaRPr>
          </a:p>
          <a:p>
            <a:pPr marL="285750" indent="-285750">
              <a:lnSpc>
                <a:spcPct val="200000"/>
              </a:lnSpc>
              <a:buFont typeface="Wingdings" panose="05000000000000000000" pitchFamily="2" charset="2"/>
              <a:buChar char="q"/>
            </a:pPr>
            <a:r>
              <a:rPr lang="zh-CN" altLang="en-US" dirty="0">
                <a:latin typeface="等线" panose="02010600030101010101" pitchFamily="2" charset="-122"/>
                <a:ea typeface="等线" panose="02010600030101010101" pitchFamily="2" charset="-122"/>
              </a:rPr>
              <a:t>近战与远程攻击的结合</a:t>
            </a:r>
            <a:endParaRPr lang="en-GB" altLang="zh-CN" dirty="0">
              <a:latin typeface="等线" panose="02010600030101010101" pitchFamily="2" charset="-122"/>
              <a:ea typeface="等线" panose="02010600030101010101" pitchFamily="2" charset="-122"/>
            </a:endParaRPr>
          </a:p>
          <a:p>
            <a:pPr marL="285750" indent="-285750">
              <a:lnSpc>
                <a:spcPct val="200000"/>
              </a:lnSpc>
              <a:buFont typeface="Wingdings" panose="05000000000000000000" pitchFamily="2" charset="2"/>
              <a:buChar char="q"/>
            </a:pPr>
            <a:r>
              <a:rPr lang="zh-CN" altLang="en-US" dirty="0">
                <a:latin typeface="等线" panose="02010600030101010101" pitchFamily="2" charset="-122"/>
                <a:ea typeface="等线" panose="02010600030101010101" pitchFamily="2" charset="-122"/>
              </a:rPr>
              <a:t>动态，有趣的战斗</a:t>
            </a:r>
            <a:r>
              <a:rPr lang="en-GB" altLang="zh-CN" dirty="0">
                <a:latin typeface="等线" panose="02010600030101010101" pitchFamily="2" charset="-122"/>
                <a:ea typeface="等线" panose="02010600030101010101" pitchFamily="2" charset="-122"/>
              </a:rPr>
              <a:t>AI</a:t>
            </a:r>
            <a:r>
              <a:rPr lang="zh-CN" altLang="en-US" dirty="0">
                <a:latin typeface="等线" panose="02010600030101010101" pitchFamily="2" charset="-122"/>
                <a:ea typeface="等线" panose="02010600030101010101" pitchFamily="2" charset="-122"/>
              </a:rPr>
              <a:t>设计</a:t>
            </a:r>
            <a:endParaRPr lang="en-GB" altLang="zh-CN" dirty="0">
              <a:latin typeface="等线" panose="02010600030101010101" pitchFamily="2" charset="-122"/>
              <a:ea typeface="等线" panose="02010600030101010101" pitchFamily="2" charset="-122"/>
            </a:endParaRPr>
          </a:p>
          <a:p>
            <a:pPr marL="285750" indent="-285750">
              <a:lnSpc>
                <a:spcPct val="200000"/>
              </a:lnSpc>
              <a:buFont typeface="Wingdings" panose="05000000000000000000" pitchFamily="2" charset="2"/>
              <a:buChar char="q"/>
            </a:pPr>
            <a:r>
              <a:rPr lang="zh-CN" altLang="en-US" dirty="0">
                <a:latin typeface="等线" panose="02010600030101010101" pitchFamily="2" charset="-122"/>
                <a:ea typeface="等线" panose="02010600030101010101" pitchFamily="2" charset="-122"/>
              </a:rPr>
              <a:t>对于传统神话的新颖解读</a:t>
            </a:r>
            <a:endParaRPr lang="en-GB" altLang="zh-CN" dirty="0">
              <a:latin typeface="等线" panose="02010600030101010101" pitchFamily="2" charset="-122"/>
              <a:ea typeface="等线" panose="02010600030101010101" pitchFamily="2" charset="-122"/>
            </a:endParaRPr>
          </a:p>
          <a:p>
            <a:pPr marL="285750" indent="-285750">
              <a:lnSpc>
                <a:spcPct val="200000"/>
              </a:lnSpc>
              <a:buFont typeface="Wingdings" panose="05000000000000000000" pitchFamily="2" charset="2"/>
              <a:buChar char="q"/>
            </a:pPr>
            <a:endParaRPr lang="en-GB" altLang="zh-CN" dirty="0">
              <a:latin typeface="等线" panose="02010600030101010101" pitchFamily="2" charset="-122"/>
              <a:ea typeface="等线" panose="02010600030101010101" pitchFamily="2" charset="-122"/>
            </a:endParaRPr>
          </a:p>
          <a:p>
            <a:pPr>
              <a:lnSpc>
                <a:spcPct val="200000"/>
              </a:lnSpc>
            </a:pPr>
            <a:endParaRPr lang="en-GB" altLang="zh-CN" dirty="0">
              <a:latin typeface="等线" panose="02010600030101010101" pitchFamily="2" charset="-122"/>
              <a:ea typeface="等线" panose="02010600030101010101" pitchFamily="2" charset="-122"/>
            </a:endParaRPr>
          </a:p>
          <a:p>
            <a:pPr>
              <a:lnSpc>
                <a:spcPct val="200000"/>
              </a:lnSpc>
            </a:pPr>
            <a:endParaRPr lang="en-GB" dirty="0">
              <a:latin typeface="等线" panose="02010600030101010101" pitchFamily="2" charset="-122"/>
              <a:ea typeface="等线" panose="02010600030101010101" pitchFamily="2" charset="-122"/>
            </a:endParaRPr>
          </a:p>
        </p:txBody>
      </p:sp>
      <p:pic>
        <p:nvPicPr>
          <p:cNvPr id="5" name="Picture 4" descr="A picture containing sky, outdoor&#10;&#10;Description automatically generated">
            <a:extLst>
              <a:ext uri="{FF2B5EF4-FFF2-40B4-BE49-F238E27FC236}">
                <a16:creationId xmlns:a16="http://schemas.microsoft.com/office/drawing/2014/main" id="{8AE5DA45-2A1A-4184-94D8-4478FD131A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652" y="2093837"/>
            <a:ext cx="7083117" cy="3871324"/>
          </a:xfrm>
          <a:prstGeom prst="rect">
            <a:avLst/>
          </a:prstGeom>
        </p:spPr>
      </p:pic>
    </p:spTree>
    <p:extLst>
      <p:ext uri="{BB962C8B-B14F-4D97-AF65-F5344CB8AC3E}">
        <p14:creationId xmlns:p14="http://schemas.microsoft.com/office/powerpoint/2010/main" val="208925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054E01-C148-4EA4-B591-A80F6E8CD626}"/>
              </a:ext>
            </a:extLst>
          </p:cNvPr>
          <p:cNvSpPr txBox="1"/>
          <p:nvPr/>
        </p:nvSpPr>
        <p:spPr>
          <a:xfrm>
            <a:off x="485999" y="375880"/>
            <a:ext cx="1415772" cy="461665"/>
          </a:xfrm>
          <a:prstGeom prst="rect">
            <a:avLst/>
          </a:prstGeom>
          <a:noFill/>
        </p:spPr>
        <p:txBody>
          <a:bodyPr wrap="none" rtlCol="0">
            <a:spAutoFit/>
          </a:bodyPr>
          <a:lstStyle/>
          <a:p>
            <a:r>
              <a:rPr lang="zh-CN" altLang="en-US" sz="2400" dirty="0">
                <a:latin typeface="等线" panose="02010600030101010101" pitchFamily="2" charset="-122"/>
                <a:ea typeface="等线" panose="02010600030101010101" pitchFamily="2" charset="-122"/>
              </a:rPr>
              <a:t>背景设定</a:t>
            </a:r>
            <a:endParaRPr lang="en-GB" sz="2400" dirty="0">
              <a:latin typeface="等线" panose="02010600030101010101" pitchFamily="2" charset="-122"/>
              <a:ea typeface="等线" panose="02010600030101010101" pitchFamily="2" charset="-122"/>
            </a:endParaRPr>
          </a:p>
        </p:txBody>
      </p:sp>
      <p:sp>
        <p:nvSpPr>
          <p:cNvPr id="11" name="Rectangle 10">
            <a:extLst>
              <a:ext uri="{FF2B5EF4-FFF2-40B4-BE49-F238E27FC236}">
                <a16:creationId xmlns:a16="http://schemas.microsoft.com/office/drawing/2014/main" id="{1730BB9E-2D3F-4653-B19C-21B8C7F48973}"/>
              </a:ext>
            </a:extLst>
          </p:cNvPr>
          <p:cNvSpPr/>
          <p:nvPr/>
        </p:nvSpPr>
        <p:spPr>
          <a:xfrm>
            <a:off x="587560" y="992932"/>
            <a:ext cx="6096000" cy="983539"/>
          </a:xfrm>
          <a:prstGeom prst="rect">
            <a:avLst/>
          </a:prstGeom>
        </p:spPr>
        <p:txBody>
          <a:bodyPr>
            <a:spAutoFit/>
          </a:bodyPr>
          <a:lstStyle/>
          <a:p>
            <a:pPr>
              <a:lnSpc>
                <a:spcPct val="150000"/>
              </a:lnSpc>
              <a:spcAft>
                <a:spcPts val="800"/>
              </a:spcAft>
            </a:pPr>
            <a:r>
              <a:rPr lang="zh-CN" altLang="en-US" dirty="0">
                <a:latin typeface="等线" panose="02010600030101010101" pitchFamily="2" charset="-122"/>
                <a:ea typeface="等线" panose="02010600030101010101" pitchFamily="2" charset="-122"/>
                <a:cs typeface="Times New Roman" panose="02020603050405020304" pitchFamily="18" charset="0"/>
              </a:rPr>
              <a:t>主题：人的旅途，刃的归乡</a:t>
            </a:r>
            <a:endParaRPr lang="en-GB"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spcAft>
                <a:spcPts val="800"/>
              </a:spcAft>
            </a:pPr>
            <a:r>
              <a:rPr lang="zh-CN" altLang="en-US" dirty="0">
                <a:latin typeface="等线" panose="02010600030101010101" pitchFamily="2" charset="-122"/>
                <a:ea typeface="等线" panose="02010600030101010101" pitchFamily="2" charset="-122"/>
                <a:cs typeface="Times New Roman" panose="02020603050405020304" pitchFamily="18" charset="0"/>
              </a:rPr>
              <a:t>时间背景：涿鹿之战时期</a:t>
            </a:r>
            <a:endParaRPr lang="en-GB" dirty="0">
              <a:latin typeface="等线" panose="02010600030101010101" pitchFamily="2" charset="-122"/>
              <a:ea typeface="等线" panose="02010600030101010101" pitchFamily="2" charset="-122"/>
              <a:cs typeface="Times New Roman" panose="02020603050405020304" pitchFamily="18" charset="0"/>
            </a:endParaRPr>
          </a:p>
        </p:txBody>
      </p:sp>
      <p:sp>
        <p:nvSpPr>
          <p:cNvPr id="12" name="Rectangle 11">
            <a:extLst>
              <a:ext uri="{FF2B5EF4-FFF2-40B4-BE49-F238E27FC236}">
                <a16:creationId xmlns:a16="http://schemas.microsoft.com/office/drawing/2014/main" id="{C6BD8180-CBBB-447F-B5B4-25852488C1B0}"/>
              </a:ext>
            </a:extLst>
          </p:cNvPr>
          <p:cNvSpPr/>
          <p:nvPr/>
        </p:nvSpPr>
        <p:spPr>
          <a:xfrm>
            <a:off x="587560" y="1976471"/>
            <a:ext cx="6096000" cy="4117153"/>
          </a:xfrm>
          <a:prstGeom prst="rect">
            <a:avLst/>
          </a:prstGeom>
        </p:spPr>
        <p:txBody>
          <a:bodyPr>
            <a:spAutoFit/>
          </a:bodyPr>
          <a:lstStyle/>
          <a:p>
            <a:pPr>
              <a:lnSpc>
                <a:spcPct val="150000"/>
              </a:lnSpc>
              <a:spcAft>
                <a:spcPts val="800"/>
              </a:spcAft>
            </a:pPr>
            <a:r>
              <a:rPr lang="zh-CN" altLang="en-US" dirty="0">
                <a:latin typeface="等线" panose="02010600030101010101" pitchFamily="2" charset="-122"/>
                <a:ea typeface="等线" panose="02010600030101010101" pitchFamily="2" charset="-122"/>
                <a:cs typeface="Times New Roman" panose="02020603050405020304" pitchFamily="18" charset="0"/>
              </a:rPr>
              <a:t>角色设定：</a:t>
            </a:r>
            <a:endParaRPr lang="en-GB"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spcAft>
                <a:spcPts val="800"/>
              </a:spcAft>
            </a:pPr>
            <a:r>
              <a:rPr lang="en-US" altLang="zh-CN" sz="1600" i="1" dirty="0">
                <a:latin typeface="等线" panose="02010600030101010101" pitchFamily="2" charset="-122"/>
                <a:ea typeface="等线" panose="02010600030101010101" pitchFamily="2" charset="-122"/>
                <a:cs typeface="Times New Roman" panose="02020603050405020304" pitchFamily="18" charset="0"/>
              </a:rPr>
              <a:t>《</a:t>
            </a:r>
            <a:r>
              <a:rPr lang="zh-CN" altLang="en-US" sz="1600" i="1" dirty="0">
                <a:latin typeface="等线" panose="02010600030101010101" pitchFamily="2" charset="-122"/>
                <a:ea typeface="等线" panose="02010600030101010101" pitchFamily="2" charset="-122"/>
                <a:cs typeface="Times New Roman" panose="02020603050405020304" pitchFamily="18" charset="0"/>
              </a:rPr>
              <a:t>山海经</a:t>
            </a:r>
            <a:r>
              <a:rPr lang="en-US" altLang="zh-CN" sz="1600" i="1" dirty="0">
                <a:latin typeface="等线" panose="02010600030101010101" pitchFamily="2" charset="-122"/>
                <a:ea typeface="等线" panose="02010600030101010101" pitchFamily="2" charset="-122"/>
                <a:cs typeface="Times New Roman" panose="02020603050405020304" pitchFamily="18" charset="0"/>
              </a:rPr>
              <a:t>·</a:t>
            </a:r>
            <a:r>
              <a:rPr lang="zh-CN" altLang="en-US" sz="1600" i="1" dirty="0">
                <a:latin typeface="等线" panose="02010600030101010101" pitchFamily="2" charset="-122"/>
                <a:ea typeface="等线" panose="02010600030101010101" pitchFamily="2" charset="-122"/>
                <a:cs typeface="Times New Roman" panose="02020603050405020304" pitchFamily="18" charset="0"/>
              </a:rPr>
              <a:t>大荒北经</a:t>
            </a:r>
            <a:r>
              <a:rPr lang="en-US" altLang="zh-CN" sz="1600" i="1" dirty="0">
                <a:latin typeface="等线" panose="02010600030101010101" pitchFamily="2" charset="-122"/>
                <a:ea typeface="等线" panose="02010600030101010101" pitchFamily="2" charset="-122"/>
                <a:cs typeface="Times New Roman" panose="02020603050405020304" pitchFamily="18" charset="0"/>
              </a:rPr>
              <a:t>》“</a:t>
            </a:r>
            <a:r>
              <a:rPr lang="zh-CN" altLang="en-US" sz="1600" i="1" dirty="0">
                <a:latin typeface="等线" panose="02010600030101010101" pitchFamily="2" charset="-122"/>
                <a:ea typeface="等线" panose="02010600030101010101" pitchFamily="2" charset="-122"/>
                <a:cs typeface="Times New Roman" panose="02020603050405020304" pitchFamily="18" charset="0"/>
              </a:rPr>
              <a:t>蚩尤作兵伐黄帝，黄帝乃令应龙攻之冀州之野。应龙蓄水。蚩尤请风伯、雨师，从大风雨。”</a:t>
            </a:r>
            <a:endParaRPr lang="en-GB" altLang="zh-CN" sz="1600" i="1"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spcAft>
                <a:spcPts val="800"/>
              </a:spcAft>
            </a:pPr>
            <a:r>
              <a:rPr lang="en-US" altLang="zh-CN" sz="1600" i="1" dirty="0">
                <a:latin typeface="等线" panose="02010600030101010101" pitchFamily="2" charset="-122"/>
                <a:ea typeface="等线" panose="02010600030101010101" pitchFamily="2" charset="-122"/>
                <a:cs typeface="Times New Roman" panose="02020603050405020304" pitchFamily="18" charset="0"/>
              </a:rPr>
              <a:t>《</a:t>
            </a:r>
            <a:r>
              <a:rPr lang="zh-CN" altLang="en-US" sz="1600" i="1" dirty="0">
                <a:latin typeface="等线" panose="02010600030101010101" pitchFamily="2" charset="-122"/>
                <a:ea typeface="等线" panose="02010600030101010101" pitchFamily="2" charset="-122"/>
                <a:cs typeface="Times New Roman" panose="02020603050405020304" pitchFamily="18" charset="0"/>
              </a:rPr>
              <a:t>楚辞</a:t>
            </a:r>
            <a:r>
              <a:rPr lang="en-US" altLang="zh-CN" sz="1600" i="1" dirty="0">
                <a:latin typeface="等线" panose="02010600030101010101" pitchFamily="2" charset="-122"/>
                <a:ea typeface="等线" panose="02010600030101010101" pitchFamily="2" charset="-122"/>
                <a:cs typeface="Times New Roman" panose="02020603050405020304" pitchFamily="18" charset="0"/>
              </a:rPr>
              <a:t>·</a:t>
            </a:r>
            <a:r>
              <a:rPr lang="zh-CN" altLang="en-US" sz="1600" i="1" dirty="0">
                <a:latin typeface="等线" panose="02010600030101010101" pitchFamily="2" charset="-122"/>
                <a:ea typeface="等线" panose="02010600030101010101" pitchFamily="2" charset="-122"/>
                <a:cs typeface="Times New Roman" panose="02020603050405020304" pitchFamily="18" charset="0"/>
              </a:rPr>
              <a:t>离骚</a:t>
            </a:r>
            <a:r>
              <a:rPr lang="en-US" altLang="zh-CN" sz="1600" i="1" dirty="0">
                <a:latin typeface="等线" panose="02010600030101010101" pitchFamily="2" charset="-122"/>
                <a:ea typeface="等线" panose="02010600030101010101" pitchFamily="2" charset="-122"/>
                <a:cs typeface="Times New Roman" panose="02020603050405020304" pitchFamily="18" charset="0"/>
              </a:rPr>
              <a:t>》“</a:t>
            </a:r>
            <a:r>
              <a:rPr lang="zh-CN" altLang="en-US" sz="1600" i="1" dirty="0">
                <a:latin typeface="等线" panose="02010600030101010101" pitchFamily="2" charset="-122"/>
                <a:ea typeface="等线" panose="02010600030101010101" pitchFamily="2" charset="-122"/>
                <a:cs typeface="Times New Roman" panose="02020603050405020304" pitchFamily="18" charset="0"/>
              </a:rPr>
              <a:t>前望舒使先驱兮，后飞廉使奔属”</a:t>
            </a:r>
            <a:endParaRPr lang="en-GB" altLang="zh-CN" sz="1600" i="1"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spcAft>
                <a:spcPts val="800"/>
              </a:spcAft>
            </a:pPr>
            <a:r>
              <a:rPr lang="en-US" altLang="zh-CN" sz="1600" i="1" dirty="0">
                <a:latin typeface="等线" panose="02010600030101010101" pitchFamily="2" charset="-122"/>
                <a:ea typeface="等线" panose="02010600030101010101" pitchFamily="2" charset="-122"/>
                <a:cs typeface="Times New Roman" panose="02020603050405020304" pitchFamily="18" charset="0"/>
              </a:rPr>
              <a:t>《</a:t>
            </a:r>
            <a:r>
              <a:rPr lang="zh-CN" altLang="en-US" sz="1600" i="1" dirty="0">
                <a:latin typeface="等线" panose="02010600030101010101" pitchFamily="2" charset="-122"/>
                <a:ea typeface="等线" panose="02010600030101010101" pitchFamily="2" charset="-122"/>
                <a:cs typeface="Times New Roman" panose="02020603050405020304" pitchFamily="18" charset="0"/>
              </a:rPr>
              <a:t>楚辞</a:t>
            </a:r>
            <a:r>
              <a:rPr lang="en-US" altLang="zh-CN" sz="1600" i="1" dirty="0">
                <a:latin typeface="等线" panose="02010600030101010101" pitchFamily="2" charset="-122"/>
                <a:ea typeface="等线" panose="02010600030101010101" pitchFamily="2" charset="-122"/>
                <a:cs typeface="Times New Roman" panose="02020603050405020304" pitchFamily="18" charset="0"/>
              </a:rPr>
              <a:t>·</a:t>
            </a:r>
            <a:r>
              <a:rPr lang="zh-CN" altLang="en-US" sz="1600" i="1" dirty="0">
                <a:latin typeface="等线" panose="02010600030101010101" pitchFamily="2" charset="-122"/>
                <a:ea typeface="等线" panose="02010600030101010101" pitchFamily="2" charset="-122"/>
                <a:cs typeface="Times New Roman" panose="02020603050405020304" pitchFamily="18" charset="0"/>
              </a:rPr>
              <a:t>天问</a:t>
            </a:r>
            <a:r>
              <a:rPr lang="en-US" altLang="zh-CN" sz="1600" i="1" dirty="0">
                <a:latin typeface="等线" panose="02010600030101010101" pitchFamily="2" charset="-122"/>
                <a:ea typeface="等线" panose="02010600030101010101" pitchFamily="2" charset="-122"/>
                <a:cs typeface="Times New Roman" panose="02020603050405020304" pitchFamily="18" charset="0"/>
              </a:rPr>
              <a:t>》“</a:t>
            </a:r>
            <a:r>
              <a:rPr lang="zh-CN" altLang="en-US" sz="1600" i="1" dirty="0">
                <a:latin typeface="等线" panose="02010600030101010101" pitchFamily="2" charset="-122"/>
                <a:ea typeface="等线" panose="02010600030101010101" pitchFamily="2" charset="-122"/>
                <a:cs typeface="Times New Roman" panose="02020603050405020304" pitchFamily="18" charset="0"/>
              </a:rPr>
              <a:t>萍号起雨，何以兴之？”</a:t>
            </a:r>
            <a:endParaRPr lang="en-GB" altLang="zh-CN" sz="1600" i="1"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spcAft>
                <a:spcPts val="800"/>
              </a:spcAft>
            </a:pPr>
            <a:r>
              <a:rPr lang="zh-CN" altLang="en-US" dirty="0">
                <a:latin typeface="等线" panose="02010600030101010101" pitchFamily="2" charset="-122"/>
                <a:ea typeface="等线" panose="02010600030101010101" pitchFamily="2" charset="-122"/>
                <a:cs typeface="Times New Roman" panose="02020603050405020304" pitchFamily="18" charset="0"/>
              </a:rPr>
              <a:t>主角：沉默寡言的苗族服饰少女，拥有可以与蕴灵之刃沟通的能力；身世背景和过往都是等待解开的谜题；</a:t>
            </a:r>
            <a:endParaRPr lang="en-GB" altLang="zh-CN"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spcAft>
                <a:spcPts val="800"/>
              </a:spcAft>
            </a:pPr>
            <a:r>
              <a:rPr lang="zh-CN" altLang="en-US" dirty="0">
                <a:latin typeface="等线" panose="02010600030101010101" pitchFamily="2" charset="-122"/>
                <a:ea typeface="等线" panose="02010600030101010101" pitchFamily="2" charset="-122"/>
                <a:cs typeface="Times New Roman" panose="02020603050405020304" pitchFamily="18" charset="0"/>
              </a:rPr>
              <a:t>蚩尤，飞廉，萍翳是三把蕴灵之刃，本源同生却性格各异以及主角会在旅程中揭开三把灵刃背后的故事</a:t>
            </a:r>
            <a:endParaRPr lang="en-GB" dirty="0">
              <a:latin typeface="等线" panose="02010600030101010101" pitchFamily="2" charset="-122"/>
              <a:ea typeface="等线" panose="02010600030101010101" pitchFamily="2" charset="-122"/>
              <a:cs typeface="Times New Roman" panose="02020603050405020304" pitchFamily="18" charset="0"/>
            </a:endParaRPr>
          </a:p>
        </p:txBody>
      </p:sp>
      <p:pic>
        <p:nvPicPr>
          <p:cNvPr id="13" name="Picture 12" descr="A group of people wearing costumes&#10;&#10;Description automatically generated">
            <a:extLst>
              <a:ext uri="{FF2B5EF4-FFF2-40B4-BE49-F238E27FC236}">
                <a16:creationId xmlns:a16="http://schemas.microsoft.com/office/drawing/2014/main" id="{B77A6850-720F-4E27-BC5F-D4B303932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3560" y="474026"/>
            <a:ext cx="5508440" cy="3632094"/>
          </a:xfrm>
          <a:prstGeom prst="rect">
            <a:avLst/>
          </a:prstGeom>
        </p:spPr>
      </p:pic>
      <p:pic>
        <p:nvPicPr>
          <p:cNvPr id="15" name="Picture 14">
            <a:extLst>
              <a:ext uri="{FF2B5EF4-FFF2-40B4-BE49-F238E27FC236}">
                <a16:creationId xmlns:a16="http://schemas.microsoft.com/office/drawing/2014/main" id="{DC43D3F8-AFF6-4138-9E3D-D694A18198EC}"/>
              </a:ext>
            </a:extLst>
          </p:cNvPr>
          <p:cNvPicPr>
            <a:picLocks noChangeAspect="1"/>
          </p:cNvPicPr>
          <p:nvPr/>
        </p:nvPicPr>
        <p:blipFill rotWithShape="1">
          <a:blip r:embed="rId3">
            <a:extLst>
              <a:ext uri="{28A0092B-C50C-407E-A947-70E740481C1C}">
                <a14:useLocalDpi xmlns:a14="http://schemas.microsoft.com/office/drawing/2010/main" val="0"/>
              </a:ext>
            </a:extLst>
          </a:blip>
          <a:srcRect l="57265" t="23699" r="23203" b="30274"/>
          <a:stretch/>
        </p:blipFill>
        <p:spPr>
          <a:xfrm>
            <a:off x="8363035" y="3615431"/>
            <a:ext cx="2149490" cy="2768543"/>
          </a:xfrm>
          <a:prstGeom prst="rect">
            <a:avLst/>
          </a:prstGeom>
        </p:spPr>
      </p:pic>
    </p:spTree>
    <p:extLst>
      <p:ext uri="{BB962C8B-B14F-4D97-AF65-F5344CB8AC3E}">
        <p14:creationId xmlns:p14="http://schemas.microsoft.com/office/powerpoint/2010/main" val="1249983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5D532D-0DF4-4FAD-B856-8F33BACF88F2}"/>
              </a:ext>
            </a:extLst>
          </p:cNvPr>
          <p:cNvSpPr txBox="1"/>
          <p:nvPr/>
        </p:nvSpPr>
        <p:spPr>
          <a:xfrm>
            <a:off x="300454" y="373429"/>
            <a:ext cx="2380780" cy="461665"/>
          </a:xfrm>
          <a:prstGeom prst="rect">
            <a:avLst/>
          </a:prstGeom>
          <a:noFill/>
        </p:spPr>
        <p:txBody>
          <a:bodyPr wrap="none" rtlCol="0">
            <a:spAutoFit/>
          </a:bodyPr>
          <a:lstStyle/>
          <a:p>
            <a:r>
              <a:rPr lang="zh-CN" altLang="en-US" sz="2400" dirty="0">
                <a:latin typeface="等线" panose="02010600030101010101" pitchFamily="2" charset="-122"/>
                <a:ea typeface="等线" panose="02010600030101010101" pitchFamily="2" charset="-122"/>
              </a:rPr>
              <a:t>美术设计</a:t>
            </a:r>
            <a:r>
              <a:rPr lang="en-GB" altLang="zh-CN" sz="2400" dirty="0">
                <a:latin typeface="等线" panose="02010600030101010101" pitchFamily="2" charset="-122"/>
                <a:ea typeface="等线" panose="02010600030101010101" pitchFamily="2" charset="-122"/>
              </a:rPr>
              <a:t> – </a:t>
            </a:r>
            <a:r>
              <a:rPr lang="zh-CN" altLang="en-US" sz="2400" dirty="0">
                <a:latin typeface="等线" panose="02010600030101010101" pitchFamily="2" charset="-122"/>
                <a:ea typeface="等线" panose="02010600030101010101" pitchFamily="2" charset="-122"/>
              </a:rPr>
              <a:t>主角</a:t>
            </a:r>
            <a:endParaRPr lang="en-GB" sz="2400" dirty="0">
              <a:latin typeface="等线" panose="02010600030101010101" pitchFamily="2" charset="-122"/>
              <a:ea typeface="等线" panose="02010600030101010101" pitchFamily="2" charset="-122"/>
            </a:endParaRPr>
          </a:p>
        </p:txBody>
      </p:sp>
      <p:pic>
        <p:nvPicPr>
          <p:cNvPr id="3" name="图片 5">
            <a:extLst>
              <a:ext uri="{FF2B5EF4-FFF2-40B4-BE49-F238E27FC236}">
                <a16:creationId xmlns:a16="http://schemas.microsoft.com/office/drawing/2014/main" id="{2FEB8FCE-F915-4492-8A15-E2BA94848950}"/>
              </a:ext>
            </a:extLst>
          </p:cNvPr>
          <p:cNvPicPr>
            <a:picLocks noChangeAspect="1"/>
          </p:cNvPicPr>
          <p:nvPr/>
        </p:nvPicPr>
        <p:blipFill rotWithShape="1">
          <a:blip r:embed="rId2">
            <a:extLst>
              <a:ext uri="{28A0092B-C50C-407E-A947-70E740481C1C}">
                <a14:useLocalDpi xmlns:a14="http://schemas.microsoft.com/office/drawing/2010/main" val="0"/>
              </a:ext>
            </a:extLst>
          </a:blip>
          <a:srcRect l="7419" r="11982"/>
          <a:stretch/>
        </p:blipFill>
        <p:spPr>
          <a:xfrm>
            <a:off x="-146164" y="604262"/>
            <a:ext cx="7038946" cy="6549884"/>
          </a:xfrm>
          <a:prstGeom prst="rect">
            <a:avLst/>
          </a:prstGeom>
        </p:spPr>
      </p:pic>
      <p:pic>
        <p:nvPicPr>
          <p:cNvPr id="5" name="图片 7">
            <a:extLst>
              <a:ext uri="{FF2B5EF4-FFF2-40B4-BE49-F238E27FC236}">
                <a16:creationId xmlns:a16="http://schemas.microsoft.com/office/drawing/2014/main" id="{58BC7399-8038-4EEA-8D4F-2EF3E5912FCE}"/>
              </a:ext>
            </a:extLst>
          </p:cNvPr>
          <p:cNvPicPr>
            <a:picLocks noChangeAspect="1"/>
          </p:cNvPicPr>
          <p:nvPr/>
        </p:nvPicPr>
        <p:blipFill rotWithShape="1">
          <a:blip r:embed="rId3">
            <a:extLst>
              <a:ext uri="{28A0092B-C50C-407E-A947-70E740481C1C}">
                <a14:useLocalDpi xmlns:a14="http://schemas.microsoft.com/office/drawing/2010/main" val="0"/>
              </a:ext>
            </a:extLst>
          </a:blip>
          <a:srcRect l="15953" t="18694" r="9134" b="40885"/>
          <a:stretch/>
        </p:blipFill>
        <p:spPr>
          <a:xfrm>
            <a:off x="10322949" y="1203973"/>
            <a:ext cx="1418403" cy="1360583"/>
          </a:xfrm>
          <a:prstGeom prst="rect">
            <a:avLst/>
          </a:prstGeom>
        </p:spPr>
      </p:pic>
      <p:pic>
        <p:nvPicPr>
          <p:cNvPr id="6" name="图片 3">
            <a:extLst>
              <a:ext uri="{FF2B5EF4-FFF2-40B4-BE49-F238E27FC236}">
                <a16:creationId xmlns:a16="http://schemas.microsoft.com/office/drawing/2014/main" id="{54EF7656-4AF4-47E6-B9EE-6E015DB1D6AE}"/>
              </a:ext>
            </a:extLst>
          </p:cNvPr>
          <p:cNvPicPr>
            <a:picLocks noChangeAspect="1"/>
          </p:cNvPicPr>
          <p:nvPr/>
        </p:nvPicPr>
        <p:blipFill rotWithShape="1">
          <a:blip r:embed="rId4">
            <a:extLst>
              <a:ext uri="{28A0092B-C50C-407E-A947-70E740481C1C}">
                <a14:useLocalDpi xmlns:a14="http://schemas.microsoft.com/office/drawing/2010/main" val="0"/>
              </a:ext>
            </a:extLst>
          </a:blip>
          <a:srcRect l="580" r="7574" b="1"/>
          <a:stretch/>
        </p:blipFill>
        <p:spPr>
          <a:xfrm>
            <a:off x="6973462" y="3225341"/>
            <a:ext cx="4767890" cy="3426140"/>
          </a:xfrm>
          <a:prstGeom prst="rect">
            <a:avLst/>
          </a:prstGeom>
        </p:spPr>
      </p:pic>
      <p:pic>
        <p:nvPicPr>
          <p:cNvPr id="7" name="图片 9">
            <a:extLst>
              <a:ext uri="{FF2B5EF4-FFF2-40B4-BE49-F238E27FC236}">
                <a16:creationId xmlns:a16="http://schemas.microsoft.com/office/drawing/2014/main" id="{30008B39-875B-4958-9725-C4F9B715C10B}"/>
              </a:ext>
            </a:extLst>
          </p:cNvPr>
          <p:cNvPicPr>
            <a:picLocks noChangeAspect="1"/>
          </p:cNvPicPr>
          <p:nvPr/>
        </p:nvPicPr>
        <p:blipFill rotWithShape="1">
          <a:blip r:embed="rId5">
            <a:extLst>
              <a:ext uri="{28A0092B-C50C-407E-A947-70E740481C1C}">
                <a14:useLocalDpi xmlns:a14="http://schemas.microsoft.com/office/drawing/2010/main" val="0"/>
              </a:ext>
            </a:extLst>
          </a:blip>
          <a:srcRect l="4921" t="39644" r="61559" b="44115"/>
          <a:stretch/>
        </p:blipFill>
        <p:spPr>
          <a:xfrm>
            <a:off x="7990283" y="1198497"/>
            <a:ext cx="1291665" cy="1356281"/>
          </a:xfrm>
          <a:prstGeom prst="rect">
            <a:avLst/>
          </a:prstGeom>
        </p:spPr>
      </p:pic>
      <p:pic>
        <p:nvPicPr>
          <p:cNvPr id="8" name="图片 11">
            <a:extLst>
              <a:ext uri="{FF2B5EF4-FFF2-40B4-BE49-F238E27FC236}">
                <a16:creationId xmlns:a16="http://schemas.microsoft.com/office/drawing/2014/main" id="{F2DC0B92-38DC-4ACF-989E-8F7E36832C26}"/>
              </a:ext>
            </a:extLst>
          </p:cNvPr>
          <p:cNvPicPr>
            <a:picLocks noChangeAspect="1"/>
          </p:cNvPicPr>
          <p:nvPr/>
        </p:nvPicPr>
        <p:blipFill rotWithShape="1">
          <a:blip r:embed="rId6">
            <a:extLst>
              <a:ext uri="{28A0092B-C50C-407E-A947-70E740481C1C}">
                <a14:useLocalDpi xmlns:a14="http://schemas.microsoft.com/office/drawing/2010/main" val="0"/>
              </a:ext>
            </a:extLst>
          </a:blip>
          <a:srcRect l="8476" t="41066" r="62715" b="45627"/>
          <a:stretch/>
        </p:blipFill>
        <p:spPr>
          <a:xfrm>
            <a:off x="6507331" y="1223647"/>
            <a:ext cx="1321591" cy="1323005"/>
          </a:xfrm>
          <a:prstGeom prst="rect">
            <a:avLst/>
          </a:prstGeom>
        </p:spPr>
      </p:pic>
      <p:sp>
        <p:nvSpPr>
          <p:cNvPr id="9" name="文本框 12">
            <a:extLst>
              <a:ext uri="{FF2B5EF4-FFF2-40B4-BE49-F238E27FC236}">
                <a16:creationId xmlns:a16="http://schemas.microsoft.com/office/drawing/2014/main" id="{B1AFE928-68CA-42B5-AFB7-8AA6A6456375}"/>
              </a:ext>
            </a:extLst>
          </p:cNvPr>
          <p:cNvSpPr txBox="1"/>
          <p:nvPr/>
        </p:nvSpPr>
        <p:spPr>
          <a:xfrm>
            <a:off x="2323227" y="992134"/>
            <a:ext cx="2433649" cy="400110"/>
          </a:xfrm>
          <a:prstGeom prst="rect">
            <a:avLst/>
          </a:prstGeom>
          <a:noFill/>
        </p:spPr>
        <p:txBody>
          <a:bodyPr wrap="square" rtlCol="0">
            <a:spAutoFit/>
          </a:bodyPr>
          <a:lstStyle/>
          <a:p>
            <a:r>
              <a:rPr kumimoji="1" lang="zh-CN" altLang="en-US" sz="1000" dirty="0">
                <a:latin typeface="等线" panose="02010600030101010101" pitchFamily="2" charset="-122"/>
                <a:ea typeface="等线" panose="02010600030101010101" pitchFamily="2" charset="-122"/>
                <a:cs typeface="Arial" panose="020B0604020202020204" pitchFamily="34" charset="0"/>
              </a:rPr>
              <a:t>牛角头饰是苗族历史以来最典型的银饰，象征无上的女性之美。</a:t>
            </a:r>
          </a:p>
        </p:txBody>
      </p:sp>
      <p:cxnSp>
        <p:nvCxnSpPr>
          <p:cNvPr id="10" name="直线连接符 14">
            <a:extLst>
              <a:ext uri="{FF2B5EF4-FFF2-40B4-BE49-F238E27FC236}">
                <a16:creationId xmlns:a16="http://schemas.microsoft.com/office/drawing/2014/main" id="{6DDAC024-4990-439F-ADD3-0F459FA583DD}"/>
              </a:ext>
            </a:extLst>
          </p:cNvPr>
          <p:cNvCxnSpPr>
            <a:cxnSpLocks/>
          </p:cNvCxnSpPr>
          <p:nvPr/>
        </p:nvCxnSpPr>
        <p:spPr>
          <a:xfrm>
            <a:off x="3512710" y="1506030"/>
            <a:ext cx="1547293" cy="290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线连接符 16">
            <a:extLst>
              <a:ext uri="{FF2B5EF4-FFF2-40B4-BE49-F238E27FC236}">
                <a16:creationId xmlns:a16="http://schemas.microsoft.com/office/drawing/2014/main" id="{2E65439F-FE6C-41CB-AE97-7568B0F83E3C}"/>
              </a:ext>
            </a:extLst>
          </p:cNvPr>
          <p:cNvCxnSpPr>
            <a:cxnSpLocks/>
          </p:cNvCxnSpPr>
          <p:nvPr/>
        </p:nvCxnSpPr>
        <p:spPr>
          <a:xfrm>
            <a:off x="2185935" y="2394233"/>
            <a:ext cx="1632727" cy="446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17">
            <a:extLst>
              <a:ext uri="{FF2B5EF4-FFF2-40B4-BE49-F238E27FC236}">
                <a16:creationId xmlns:a16="http://schemas.microsoft.com/office/drawing/2014/main" id="{6563132E-7457-462E-825E-A74141832DF8}"/>
              </a:ext>
            </a:extLst>
          </p:cNvPr>
          <p:cNvCxnSpPr>
            <a:cxnSpLocks/>
          </p:cNvCxnSpPr>
          <p:nvPr/>
        </p:nvCxnSpPr>
        <p:spPr>
          <a:xfrm>
            <a:off x="3713952" y="4747027"/>
            <a:ext cx="1144807" cy="474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9">
            <a:extLst>
              <a:ext uri="{FF2B5EF4-FFF2-40B4-BE49-F238E27FC236}">
                <a16:creationId xmlns:a16="http://schemas.microsoft.com/office/drawing/2014/main" id="{4133BD34-1A25-431B-A69E-FA5EE3C396C1}"/>
              </a:ext>
            </a:extLst>
          </p:cNvPr>
          <p:cNvSpPr txBox="1"/>
          <p:nvPr/>
        </p:nvSpPr>
        <p:spPr>
          <a:xfrm>
            <a:off x="2621401" y="2927351"/>
            <a:ext cx="2433649" cy="400110"/>
          </a:xfrm>
          <a:prstGeom prst="rect">
            <a:avLst/>
          </a:prstGeom>
          <a:noFill/>
        </p:spPr>
        <p:txBody>
          <a:bodyPr wrap="square" rtlCol="0">
            <a:spAutoFit/>
          </a:bodyPr>
          <a:lstStyle/>
          <a:p>
            <a:r>
              <a:rPr kumimoji="1" lang="zh-CN" altLang="en-US" sz="1000" dirty="0">
                <a:latin typeface="等线" panose="02010600030101010101" pitchFamily="2" charset="-122"/>
                <a:ea typeface="等线" panose="02010600030101010101" pitchFamily="2" charset="-122"/>
                <a:cs typeface="Arial" panose="020B0604020202020204" pitchFamily="34" charset="0"/>
              </a:rPr>
              <a:t>服饰取自苗绣中典型的传统颜色太阳红配色。</a:t>
            </a:r>
          </a:p>
        </p:txBody>
      </p:sp>
      <p:sp>
        <p:nvSpPr>
          <p:cNvPr id="14" name="文本框 20">
            <a:extLst>
              <a:ext uri="{FF2B5EF4-FFF2-40B4-BE49-F238E27FC236}">
                <a16:creationId xmlns:a16="http://schemas.microsoft.com/office/drawing/2014/main" id="{786337F1-4DF3-488F-899C-45D96175AEEA}"/>
              </a:ext>
            </a:extLst>
          </p:cNvPr>
          <p:cNvSpPr txBox="1"/>
          <p:nvPr/>
        </p:nvSpPr>
        <p:spPr>
          <a:xfrm>
            <a:off x="7589893" y="2786990"/>
            <a:ext cx="4028673" cy="400110"/>
          </a:xfrm>
          <a:prstGeom prst="rect">
            <a:avLst/>
          </a:prstGeom>
          <a:noFill/>
        </p:spPr>
        <p:txBody>
          <a:bodyPr wrap="square" rtlCol="0">
            <a:spAutoFit/>
          </a:bodyPr>
          <a:lstStyle/>
          <a:p>
            <a:r>
              <a:rPr kumimoji="1" lang="zh-CN" altLang="en-US" sz="1000" dirty="0">
                <a:latin typeface="等线" panose="02010600030101010101" pitchFamily="2" charset="-122"/>
                <a:ea typeface="等线" panose="02010600030101010101" pitchFamily="2" charset="-122"/>
                <a:cs typeface="Arial" panose="020B0604020202020204" pitchFamily="34" charset="0"/>
              </a:rPr>
              <a:t>角色服饰主题色和配饰包含对苗绣传统纹样，服饰颜色等民族文化元素的提取，展现对苗族传统文化的传承</a:t>
            </a:r>
          </a:p>
        </p:txBody>
      </p:sp>
      <p:sp>
        <p:nvSpPr>
          <p:cNvPr id="15" name="文本框 21">
            <a:extLst>
              <a:ext uri="{FF2B5EF4-FFF2-40B4-BE49-F238E27FC236}">
                <a16:creationId xmlns:a16="http://schemas.microsoft.com/office/drawing/2014/main" id="{95CFCBC1-A889-4580-8CEE-F061B7490B84}"/>
              </a:ext>
            </a:extLst>
          </p:cNvPr>
          <p:cNvSpPr txBox="1"/>
          <p:nvPr/>
        </p:nvSpPr>
        <p:spPr>
          <a:xfrm>
            <a:off x="2964585" y="4193029"/>
            <a:ext cx="1821106" cy="553998"/>
          </a:xfrm>
          <a:prstGeom prst="rect">
            <a:avLst/>
          </a:prstGeom>
          <a:noFill/>
        </p:spPr>
        <p:txBody>
          <a:bodyPr wrap="square" rtlCol="0">
            <a:spAutoFit/>
          </a:bodyPr>
          <a:lstStyle/>
          <a:p>
            <a:r>
              <a:rPr kumimoji="1" lang="zh-CN" altLang="en-US" sz="1000" dirty="0">
                <a:latin typeface="等线" panose="02010600030101010101" pitchFamily="2" charset="-122"/>
                <a:ea typeface="等线" panose="02010600030101010101" pitchFamily="2" charset="-122"/>
                <a:cs typeface="Arial" panose="020B0604020202020204" pitchFamily="34" charset="0"/>
              </a:rPr>
              <a:t>裙子采用的苗绣蓝，是苗绣的基础颜色，也代表苗族人坚毅志远的精神品格。</a:t>
            </a:r>
          </a:p>
        </p:txBody>
      </p:sp>
      <p:pic>
        <p:nvPicPr>
          <p:cNvPr id="16" name="图片 23">
            <a:extLst>
              <a:ext uri="{FF2B5EF4-FFF2-40B4-BE49-F238E27FC236}">
                <a16:creationId xmlns:a16="http://schemas.microsoft.com/office/drawing/2014/main" id="{3453303B-4C89-48FA-8674-1F9D7E56E6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37844" y="1223648"/>
            <a:ext cx="888608" cy="1332262"/>
          </a:xfrm>
          <a:prstGeom prst="rect">
            <a:avLst/>
          </a:prstGeom>
        </p:spPr>
      </p:pic>
    </p:spTree>
    <p:extLst>
      <p:ext uri="{BB962C8B-B14F-4D97-AF65-F5344CB8AC3E}">
        <p14:creationId xmlns:p14="http://schemas.microsoft.com/office/powerpoint/2010/main" val="2205593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C24EF7-16AF-4A83-BF2A-4F44082BAE81}"/>
              </a:ext>
            </a:extLst>
          </p:cNvPr>
          <p:cNvSpPr txBox="1"/>
          <p:nvPr/>
        </p:nvSpPr>
        <p:spPr>
          <a:xfrm>
            <a:off x="322107" y="272520"/>
            <a:ext cx="2509020" cy="461665"/>
          </a:xfrm>
          <a:prstGeom prst="rect">
            <a:avLst/>
          </a:prstGeom>
          <a:noFill/>
        </p:spPr>
        <p:txBody>
          <a:bodyPr wrap="none" rtlCol="0">
            <a:spAutoFit/>
          </a:bodyPr>
          <a:lstStyle/>
          <a:p>
            <a:r>
              <a:rPr lang="zh-CN" altLang="en-US" sz="2400" dirty="0">
                <a:latin typeface="等线" panose="02010600030101010101" pitchFamily="2" charset="-122"/>
                <a:ea typeface="等线" panose="02010600030101010101" pitchFamily="2" charset="-122"/>
              </a:rPr>
              <a:t>美术设计</a:t>
            </a:r>
            <a:r>
              <a:rPr lang="en-GB" altLang="zh-CN" sz="2400" dirty="0">
                <a:latin typeface="等线" panose="02010600030101010101" pitchFamily="2" charset="-122"/>
                <a:ea typeface="等线" panose="02010600030101010101" pitchFamily="2" charset="-122"/>
              </a:rPr>
              <a:t> – B</a:t>
            </a:r>
            <a:r>
              <a:rPr lang="en-US" altLang="zh-CN" sz="2400" dirty="0">
                <a:latin typeface="等线" panose="02010600030101010101" pitchFamily="2" charset="-122"/>
                <a:ea typeface="等线" panose="02010600030101010101" pitchFamily="2" charset="-122"/>
              </a:rPr>
              <a:t>OSS</a:t>
            </a:r>
            <a:endParaRPr lang="en-GB" sz="2400" dirty="0">
              <a:latin typeface="等线" panose="02010600030101010101" pitchFamily="2" charset="-122"/>
              <a:ea typeface="等线" panose="02010600030101010101" pitchFamily="2" charset="-122"/>
            </a:endParaRPr>
          </a:p>
        </p:txBody>
      </p:sp>
      <p:pic>
        <p:nvPicPr>
          <p:cNvPr id="5" name="图片 4">
            <a:extLst>
              <a:ext uri="{FF2B5EF4-FFF2-40B4-BE49-F238E27FC236}">
                <a16:creationId xmlns:a16="http://schemas.microsoft.com/office/drawing/2014/main" id="{77B82726-3FD5-41DB-924C-A1CB5BB0CAD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 contrast="7000"/>
                    </a14:imgEffect>
                  </a14:imgLayer>
                </a14:imgProps>
              </a:ext>
              <a:ext uri="{28A0092B-C50C-407E-A947-70E740481C1C}">
                <a14:useLocalDpi xmlns:a14="http://schemas.microsoft.com/office/drawing/2010/main" val="0"/>
              </a:ext>
            </a:extLst>
          </a:blip>
          <a:srcRect l="15900" r="50000"/>
          <a:stretch/>
        </p:blipFill>
        <p:spPr>
          <a:xfrm>
            <a:off x="169014" y="373428"/>
            <a:ext cx="7580342" cy="5452276"/>
          </a:xfrm>
          <a:prstGeom prst="rect">
            <a:avLst/>
          </a:prstGeom>
        </p:spPr>
      </p:pic>
      <p:pic>
        <p:nvPicPr>
          <p:cNvPr id="6" name="图片 6">
            <a:extLst>
              <a:ext uri="{FF2B5EF4-FFF2-40B4-BE49-F238E27FC236}">
                <a16:creationId xmlns:a16="http://schemas.microsoft.com/office/drawing/2014/main" id="{AE698289-85E4-48F4-84AA-8A259CB472DC}"/>
              </a:ext>
            </a:extLst>
          </p:cNvPr>
          <p:cNvPicPr>
            <a:picLocks noChangeAspect="1"/>
          </p:cNvPicPr>
          <p:nvPr/>
        </p:nvPicPr>
        <p:blipFill rotWithShape="1">
          <a:blip r:embed="rId4">
            <a:extLst>
              <a:ext uri="{28A0092B-C50C-407E-A947-70E740481C1C}">
                <a14:useLocalDpi xmlns:a14="http://schemas.microsoft.com/office/drawing/2010/main" val="0"/>
              </a:ext>
            </a:extLst>
          </a:blip>
          <a:srcRect l="70400" r="15500"/>
          <a:stretch/>
        </p:blipFill>
        <p:spPr>
          <a:xfrm>
            <a:off x="10534993" y="4109649"/>
            <a:ext cx="1546593" cy="2690298"/>
          </a:xfrm>
          <a:prstGeom prst="rect">
            <a:avLst/>
          </a:prstGeom>
        </p:spPr>
      </p:pic>
      <p:sp>
        <p:nvSpPr>
          <p:cNvPr id="7" name="文本框 7">
            <a:extLst>
              <a:ext uri="{FF2B5EF4-FFF2-40B4-BE49-F238E27FC236}">
                <a16:creationId xmlns:a16="http://schemas.microsoft.com/office/drawing/2014/main" id="{FA7E4F97-DFF6-431B-BFC9-EA17B2F8DA33}"/>
              </a:ext>
            </a:extLst>
          </p:cNvPr>
          <p:cNvSpPr txBox="1"/>
          <p:nvPr/>
        </p:nvSpPr>
        <p:spPr>
          <a:xfrm>
            <a:off x="699875" y="5502539"/>
            <a:ext cx="5603498" cy="646331"/>
          </a:xfrm>
          <a:prstGeom prst="rect">
            <a:avLst/>
          </a:prstGeom>
          <a:noFill/>
        </p:spPr>
        <p:txBody>
          <a:bodyPr wrap="square" rtlCol="0">
            <a:spAutoFit/>
          </a:bodyPr>
          <a:lstStyle/>
          <a:p>
            <a:r>
              <a:rPr lang="en-US" altLang="zh-CN" dirty="0">
                <a:latin typeface="等线" panose="02010600030101010101" pitchFamily="2" charset="-122"/>
                <a:ea typeface="等线" panose="02010600030101010101" pitchFamily="2" charset="-122"/>
              </a:rPr>
              <a:t>boss</a:t>
            </a:r>
            <a:r>
              <a:rPr lang="zh-CN" altLang="en-US" dirty="0">
                <a:latin typeface="等线" panose="02010600030101010101" pitchFamily="2" charset="-122"/>
                <a:ea typeface="等线" panose="02010600030101010101" pitchFamily="2" charset="-122"/>
              </a:rPr>
              <a:t>角色设计灵感源自，苗族少数民族巫蛊文化，傩文化中的赶尸，放蛊，巫术等神秘元素。</a:t>
            </a:r>
            <a:endParaRPr kumimoji="1" lang="zh-CN" altLang="en-US" sz="1000" dirty="0">
              <a:latin typeface="等线" panose="02010600030101010101" pitchFamily="2" charset="-122"/>
              <a:ea typeface="等线" panose="02010600030101010101" pitchFamily="2" charset="-122"/>
              <a:cs typeface="Arial" panose="020B0604020202020204" pitchFamily="34" charset="0"/>
            </a:endParaRPr>
          </a:p>
        </p:txBody>
      </p:sp>
      <p:pic>
        <p:nvPicPr>
          <p:cNvPr id="8" name="Picture 5" descr="A group of people on a stage&#10;&#10;Description automatically generated">
            <a:extLst>
              <a:ext uri="{FF2B5EF4-FFF2-40B4-BE49-F238E27FC236}">
                <a16:creationId xmlns:a16="http://schemas.microsoft.com/office/drawing/2014/main" id="{E1CF0295-CE19-4E53-B306-17AD319D64F9}"/>
              </a:ext>
            </a:extLst>
          </p:cNvPr>
          <p:cNvPicPr>
            <a:picLocks noChangeAspect="1"/>
          </p:cNvPicPr>
          <p:nvPr/>
        </p:nvPicPr>
        <p:blipFill rotWithShape="1">
          <a:blip r:embed="rId5">
            <a:extLst>
              <a:ext uri="{28A0092B-C50C-407E-A947-70E740481C1C}">
                <a14:useLocalDpi xmlns:a14="http://schemas.microsoft.com/office/drawing/2010/main" val="0"/>
              </a:ext>
            </a:extLst>
          </a:blip>
          <a:srcRect b="35841"/>
          <a:stretch/>
        </p:blipFill>
        <p:spPr>
          <a:xfrm>
            <a:off x="7446265" y="3981072"/>
            <a:ext cx="3408459" cy="2422978"/>
          </a:xfrm>
          <a:prstGeom prst="rect">
            <a:avLst/>
          </a:prstGeom>
        </p:spPr>
      </p:pic>
      <p:pic>
        <p:nvPicPr>
          <p:cNvPr id="9" name="图片 10">
            <a:extLst>
              <a:ext uri="{FF2B5EF4-FFF2-40B4-BE49-F238E27FC236}">
                <a16:creationId xmlns:a16="http://schemas.microsoft.com/office/drawing/2014/main" id="{1A72FB52-1911-48B5-AFE1-0D29F2DB97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89406" y="2020930"/>
            <a:ext cx="2308786" cy="1575105"/>
          </a:xfrm>
          <a:prstGeom prst="rect">
            <a:avLst/>
          </a:prstGeom>
        </p:spPr>
      </p:pic>
      <p:pic>
        <p:nvPicPr>
          <p:cNvPr id="10" name="图片 12">
            <a:extLst>
              <a:ext uri="{FF2B5EF4-FFF2-40B4-BE49-F238E27FC236}">
                <a16:creationId xmlns:a16="http://schemas.microsoft.com/office/drawing/2014/main" id="{26F2B411-9432-4D19-8FE5-82FEB3E7B8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2717" y="466910"/>
            <a:ext cx="1875475" cy="1410241"/>
          </a:xfrm>
          <a:prstGeom prst="rect">
            <a:avLst/>
          </a:prstGeom>
        </p:spPr>
      </p:pic>
      <p:pic>
        <p:nvPicPr>
          <p:cNvPr id="11" name="图片 14">
            <a:extLst>
              <a:ext uri="{FF2B5EF4-FFF2-40B4-BE49-F238E27FC236}">
                <a16:creationId xmlns:a16="http://schemas.microsoft.com/office/drawing/2014/main" id="{8E14B234-C474-4F25-9249-6630D7795D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14162" y="1989332"/>
            <a:ext cx="1231900" cy="1638300"/>
          </a:xfrm>
          <a:prstGeom prst="rect">
            <a:avLst/>
          </a:prstGeom>
        </p:spPr>
      </p:pic>
      <p:pic>
        <p:nvPicPr>
          <p:cNvPr id="12" name="图片 16">
            <a:extLst>
              <a:ext uri="{FF2B5EF4-FFF2-40B4-BE49-F238E27FC236}">
                <a16:creationId xmlns:a16="http://schemas.microsoft.com/office/drawing/2014/main" id="{C3A0E694-70B9-4BAF-BD03-2C794930DC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70819" y="484557"/>
            <a:ext cx="2030435" cy="1416792"/>
          </a:xfrm>
          <a:prstGeom prst="rect">
            <a:avLst/>
          </a:prstGeom>
        </p:spPr>
      </p:pic>
    </p:spTree>
    <p:extLst>
      <p:ext uri="{BB962C8B-B14F-4D97-AF65-F5344CB8AC3E}">
        <p14:creationId xmlns:p14="http://schemas.microsoft.com/office/powerpoint/2010/main" val="3609114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AD4D4CEA-2388-424F-9769-3A1D6DCAB278}"/>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1129115" y="733933"/>
            <a:ext cx="4724569" cy="2362284"/>
          </a:xfrm>
          <a:prstGeom prst="rect">
            <a:avLst/>
          </a:prstGeom>
        </p:spPr>
      </p:pic>
      <p:cxnSp>
        <p:nvCxnSpPr>
          <p:cNvPr id="12" name="Straight Connector 11">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9">
            <a:extLst>
              <a:ext uri="{FF2B5EF4-FFF2-40B4-BE49-F238E27FC236}">
                <a16:creationId xmlns:a16="http://schemas.microsoft.com/office/drawing/2014/main" id="{613DA33A-629C-4B25-B4FB-BCECDE8D2067}"/>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6338316" y="731840"/>
            <a:ext cx="4732940" cy="2366470"/>
          </a:xfrm>
          <a:prstGeom prst="rect">
            <a:avLst/>
          </a:prstGeom>
        </p:spPr>
      </p:pic>
      <p:cxnSp>
        <p:nvCxnSpPr>
          <p:cNvPr id="14" name="Straight Connector 13">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7" descr="A cake with a mountain in the background&#10;&#10;Description automatically generated">
            <a:extLst>
              <a:ext uri="{FF2B5EF4-FFF2-40B4-BE49-F238E27FC236}">
                <a16:creationId xmlns:a16="http://schemas.microsoft.com/office/drawing/2014/main" id="{5A4326D8-CD00-4F8B-A806-807D060ADC4E}"/>
              </a:ext>
            </a:extLst>
          </p:cNvPr>
          <p:cNvPicPr>
            <a:picLocks noChangeAspect="1"/>
          </p:cNvPicPr>
          <p:nvPr/>
        </p:nvPicPr>
        <p:blipFill rotWithShape="1">
          <a:blip r:embed="rId4">
            <a:extLst>
              <a:ext uri="{28A0092B-C50C-407E-A947-70E740481C1C}">
                <a14:useLocalDpi xmlns:a14="http://schemas.microsoft.com/office/drawing/2010/main" val="0"/>
              </a:ext>
            </a:extLst>
          </a:blip>
          <a:srcRect r="6003" b="3"/>
          <a:stretch/>
        </p:blipFill>
        <p:spPr>
          <a:xfrm>
            <a:off x="1129115" y="3687711"/>
            <a:ext cx="4724569" cy="2513072"/>
          </a:xfrm>
          <a:prstGeom prst="rect">
            <a:avLst/>
          </a:prstGeom>
        </p:spPr>
      </p:pic>
      <p:pic>
        <p:nvPicPr>
          <p:cNvPr id="6" name="图片 7">
            <a:extLst>
              <a:ext uri="{FF2B5EF4-FFF2-40B4-BE49-F238E27FC236}">
                <a16:creationId xmlns:a16="http://schemas.microsoft.com/office/drawing/2014/main" id="{684B9F08-2A33-443D-B802-81ABC45E4ACF}"/>
              </a:ext>
            </a:extLst>
          </p:cNvPr>
          <p:cNvPicPr>
            <a:picLocks noChangeAspect="1"/>
          </p:cNvPicPr>
          <p:nvPr/>
        </p:nvPicPr>
        <p:blipFill rotWithShape="1">
          <a:blip r:embed="rId5">
            <a:extLst>
              <a:ext uri="{28A0092B-C50C-407E-A947-70E740481C1C}">
                <a14:useLocalDpi xmlns:a14="http://schemas.microsoft.com/office/drawing/2010/main" val="0"/>
              </a:ext>
            </a:extLst>
          </a:blip>
          <a:srcRect t="6220" b="-3656"/>
          <a:stretch/>
        </p:blipFill>
        <p:spPr>
          <a:xfrm>
            <a:off x="6608255" y="3671316"/>
            <a:ext cx="4193061" cy="2553469"/>
          </a:xfrm>
          <a:prstGeom prst="rect">
            <a:avLst/>
          </a:prstGeom>
        </p:spPr>
      </p:pic>
      <p:sp>
        <p:nvSpPr>
          <p:cNvPr id="11" name="TextBox 10">
            <a:extLst>
              <a:ext uri="{FF2B5EF4-FFF2-40B4-BE49-F238E27FC236}">
                <a16:creationId xmlns:a16="http://schemas.microsoft.com/office/drawing/2014/main" id="{027FD0E5-BCCA-47A5-B217-FC4D9CE4FCF2}"/>
              </a:ext>
            </a:extLst>
          </p:cNvPr>
          <p:cNvSpPr txBox="1"/>
          <p:nvPr/>
        </p:nvSpPr>
        <p:spPr>
          <a:xfrm>
            <a:off x="414754" y="170319"/>
            <a:ext cx="1415772" cy="461665"/>
          </a:xfrm>
          <a:prstGeom prst="rect">
            <a:avLst/>
          </a:prstGeom>
          <a:noFill/>
        </p:spPr>
        <p:txBody>
          <a:bodyPr wrap="none" rtlCol="0">
            <a:spAutoFit/>
          </a:bodyPr>
          <a:lstStyle/>
          <a:p>
            <a:r>
              <a:rPr lang="zh-CN" altLang="en-US" sz="2400" dirty="0">
                <a:latin typeface="等线" panose="02010600030101010101" pitchFamily="2" charset="-122"/>
                <a:ea typeface="等线" panose="02010600030101010101" pitchFamily="2" charset="-122"/>
              </a:rPr>
              <a:t>场景设计</a:t>
            </a:r>
            <a:endParaRPr lang="en-GB" sz="24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816669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C7D9E1-8EC7-4D97-8A40-163E0B0902F9}"/>
              </a:ext>
            </a:extLst>
          </p:cNvPr>
          <p:cNvSpPr txBox="1"/>
          <p:nvPr/>
        </p:nvSpPr>
        <p:spPr>
          <a:xfrm>
            <a:off x="425296" y="563329"/>
            <a:ext cx="2970685" cy="461665"/>
          </a:xfrm>
          <a:prstGeom prst="rect">
            <a:avLst/>
          </a:prstGeom>
          <a:noFill/>
        </p:spPr>
        <p:txBody>
          <a:bodyPr wrap="none" rtlCol="0">
            <a:spAutoFit/>
          </a:bodyPr>
          <a:lstStyle/>
          <a:p>
            <a:r>
              <a:rPr lang="zh-CN" altLang="en-US" sz="2400" dirty="0">
                <a:latin typeface="等线" panose="02010600030101010101" pitchFamily="2" charset="-122"/>
                <a:ea typeface="等线" panose="02010600030101010101" pitchFamily="2" charset="-122"/>
              </a:rPr>
              <a:t>游戏机制介绍 </a:t>
            </a:r>
            <a:r>
              <a:rPr lang="en-US" altLang="zh-CN" sz="2400" dirty="0">
                <a:latin typeface="等线" panose="02010600030101010101" pitchFamily="2" charset="-122"/>
                <a:ea typeface="等线" panose="02010600030101010101" pitchFamily="2" charset="-122"/>
              </a:rPr>
              <a:t>– </a:t>
            </a:r>
            <a:r>
              <a:rPr lang="zh-CN" altLang="en-US" sz="2400" dirty="0">
                <a:latin typeface="等线" panose="02010600030101010101" pitchFamily="2" charset="-122"/>
                <a:ea typeface="等线" panose="02010600030101010101" pitchFamily="2" charset="-122"/>
              </a:rPr>
              <a:t>战斗</a:t>
            </a:r>
            <a:endParaRPr lang="en-GB" sz="2400" dirty="0">
              <a:latin typeface="等线" panose="02010600030101010101" pitchFamily="2" charset="-122"/>
              <a:ea typeface="等线" panose="02010600030101010101" pitchFamily="2" charset="-122"/>
            </a:endParaRPr>
          </a:p>
        </p:txBody>
      </p:sp>
      <p:sp>
        <p:nvSpPr>
          <p:cNvPr id="5" name="Rectangle 4">
            <a:extLst>
              <a:ext uri="{FF2B5EF4-FFF2-40B4-BE49-F238E27FC236}">
                <a16:creationId xmlns:a16="http://schemas.microsoft.com/office/drawing/2014/main" id="{6D2DEC11-9F48-41CF-9A73-32B042EA458F}"/>
              </a:ext>
            </a:extLst>
          </p:cNvPr>
          <p:cNvSpPr/>
          <p:nvPr/>
        </p:nvSpPr>
        <p:spPr>
          <a:xfrm>
            <a:off x="363152" y="1859339"/>
            <a:ext cx="5107620" cy="3139321"/>
          </a:xfrm>
          <a:prstGeom prst="rect">
            <a:avLst/>
          </a:prstGeom>
        </p:spPr>
        <p:txBody>
          <a:bodyPr wrap="square">
            <a:spAutoFit/>
          </a:bodyPr>
          <a:lstStyle/>
          <a:p>
            <a:r>
              <a:rPr lang="zh-CN" altLang="en-US" b="1" dirty="0">
                <a:latin typeface="等线" panose="02010600030101010101" pitchFamily="2" charset="-122"/>
                <a:ea typeface="等线" panose="02010600030101010101" pitchFamily="2" charset="-122"/>
              </a:rPr>
              <a:t>找准时机操控角色躲避至有利位置，可以化风险为收益，打出更多的连击：</a:t>
            </a:r>
          </a:p>
          <a:p>
            <a:endParaRPr lang="zh-CN" altLang="en-US" b="1"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dirty="0">
                <a:latin typeface="等线" panose="02010600030101010101" pitchFamily="2" charset="-122"/>
                <a:ea typeface="等线" panose="02010600030101010101" pitchFamily="2" charset="-122"/>
              </a:rPr>
              <a:t>角色跳跃后上冲刺躲避怪物下劈，到达空中的有利位置</a:t>
            </a:r>
          </a:p>
          <a:p>
            <a:pPr marL="285750" indent="-285750">
              <a:buFont typeface="Arial" panose="020B0604020202020204" pitchFamily="34" charset="0"/>
              <a:buChar char="•"/>
            </a:pPr>
            <a:endParaRPr lang="zh-CN" altLang="en-US"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dirty="0">
                <a:latin typeface="等线" panose="02010600030101010101" pitchFamily="2" charset="-122"/>
                <a:ea typeface="等线" panose="02010600030101010101" pitchFamily="2" charset="-122"/>
              </a:rPr>
              <a:t>角色这个位置向左下角发射三把飞刀，它们可以连续命中</a:t>
            </a:r>
          </a:p>
          <a:p>
            <a:pPr marL="285750" indent="-285750">
              <a:buFont typeface="Arial" panose="020B0604020202020204" pitchFamily="34" charset="0"/>
              <a:buChar char="•"/>
            </a:pPr>
            <a:endParaRPr lang="zh-CN" altLang="en-US"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dirty="0">
                <a:latin typeface="等线" panose="02010600030101010101" pitchFamily="2" charset="-122"/>
                <a:ea typeface="等线" panose="02010600030101010101" pitchFamily="2" charset="-122"/>
              </a:rPr>
              <a:t>怪物三处弱点稍稍下落之后，在此处的近战攻击可以击中怪物的另外三处弱点，追加连击</a:t>
            </a:r>
          </a:p>
        </p:txBody>
      </p:sp>
      <p:pic>
        <p:nvPicPr>
          <p:cNvPr id="6" name="Picture 5" descr="A drawing of a person&#10;&#10;Description automatically generated">
            <a:extLst>
              <a:ext uri="{FF2B5EF4-FFF2-40B4-BE49-F238E27FC236}">
                <a16:creationId xmlns:a16="http://schemas.microsoft.com/office/drawing/2014/main" id="{B816C3FA-11FB-48EC-B4A1-0B737DE95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8325" y="1859339"/>
            <a:ext cx="6371837" cy="3139320"/>
          </a:xfrm>
          <a:prstGeom prst="rect">
            <a:avLst/>
          </a:prstGeom>
        </p:spPr>
      </p:pic>
      <p:sp>
        <p:nvSpPr>
          <p:cNvPr id="8" name="TextBox 7">
            <a:extLst>
              <a:ext uri="{FF2B5EF4-FFF2-40B4-BE49-F238E27FC236}">
                <a16:creationId xmlns:a16="http://schemas.microsoft.com/office/drawing/2014/main" id="{29A85E9E-2A73-46A9-B731-573AFE1232AB}"/>
              </a:ext>
            </a:extLst>
          </p:cNvPr>
          <p:cNvSpPr txBox="1"/>
          <p:nvPr/>
        </p:nvSpPr>
        <p:spPr>
          <a:xfrm>
            <a:off x="7972468" y="1291324"/>
            <a:ext cx="1723549" cy="400110"/>
          </a:xfrm>
          <a:prstGeom prst="rect">
            <a:avLst/>
          </a:prstGeom>
          <a:noFill/>
        </p:spPr>
        <p:txBody>
          <a:bodyPr wrap="none" rtlCol="0">
            <a:spAutoFit/>
          </a:bodyPr>
          <a:lstStyle/>
          <a:p>
            <a:r>
              <a:rPr lang="zh-CN" altLang="en-US" sz="2000" dirty="0">
                <a:latin typeface="等线" panose="02010600030101010101" pitchFamily="2" charset="-122"/>
                <a:ea typeface="等线" panose="02010600030101010101" pitchFamily="2" charset="-122"/>
              </a:rPr>
              <a:t>动作拆解演示</a:t>
            </a:r>
            <a:endParaRPr lang="en-GB" sz="20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461236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B9A1A2-1D8D-44AF-8411-96494259D79B}"/>
              </a:ext>
            </a:extLst>
          </p:cNvPr>
          <p:cNvSpPr txBox="1"/>
          <p:nvPr/>
        </p:nvSpPr>
        <p:spPr>
          <a:xfrm>
            <a:off x="433716" y="568050"/>
            <a:ext cx="4509568" cy="461665"/>
          </a:xfrm>
          <a:prstGeom prst="rect">
            <a:avLst/>
          </a:prstGeom>
          <a:noFill/>
        </p:spPr>
        <p:txBody>
          <a:bodyPr wrap="none" rtlCol="0">
            <a:spAutoFit/>
          </a:bodyPr>
          <a:lstStyle/>
          <a:p>
            <a:r>
              <a:rPr lang="zh-CN" altLang="en-US" sz="2400" dirty="0">
                <a:latin typeface="等线" panose="02010600030101010101" pitchFamily="2" charset="-122"/>
                <a:ea typeface="等线" panose="02010600030101010101" pitchFamily="2" charset="-122"/>
              </a:rPr>
              <a:t>游戏机制介绍 </a:t>
            </a:r>
            <a:r>
              <a:rPr lang="en-US" altLang="zh-CN" sz="2400" dirty="0">
                <a:latin typeface="等线" panose="02010600030101010101" pitchFamily="2" charset="-122"/>
                <a:ea typeface="等线" panose="02010600030101010101" pitchFamily="2" charset="-122"/>
              </a:rPr>
              <a:t>– </a:t>
            </a:r>
            <a:r>
              <a:rPr lang="zh-CN" altLang="en-US" sz="2400" dirty="0">
                <a:latin typeface="等线" panose="02010600030101010101" pitchFamily="2" charset="-122"/>
                <a:ea typeface="等线" panose="02010600030101010101" pitchFamily="2" charset="-122"/>
              </a:rPr>
              <a:t>武器与环境交互</a:t>
            </a:r>
            <a:endParaRPr lang="en-GB" sz="2400" dirty="0">
              <a:latin typeface="等线" panose="02010600030101010101" pitchFamily="2" charset="-122"/>
              <a:ea typeface="等线" panose="02010600030101010101" pitchFamily="2" charset="-122"/>
            </a:endParaRPr>
          </a:p>
        </p:txBody>
      </p:sp>
      <p:sp>
        <p:nvSpPr>
          <p:cNvPr id="5" name="Rectangle 4">
            <a:extLst>
              <a:ext uri="{FF2B5EF4-FFF2-40B4-BE49-F238E27FC236}">
                <a16:creationId xmlns:a16="http://schemas.microsoft.com/office/drawing/2014/main" id="{93B7D0B0-89EA-4F6D-AA2A-5E554401B8F1}"/>
              </a:ext>
            </a:extLst>
          </p:cNvPr>
          <p:cNvSpPr/>
          <p:nvPr/>
        </p:nvSpPr>
        <p:spPr>
          <a:xfrm>
            <a:off x="433716" y="2175483"/>
            <a:ext cx="5107620" cy="2507033"/>
          </a:xfrm>
          <a:prstGeom prst="rect">
            <a:avLst/>
          </a:prstGeom>
        </p:spPr>
        <p:txBody>
          <a:bodyPr wrap="square">
            <a:spAutoFit/>
          </a:bodyPr>
          <a:lstStyle/>
          <a:p>
            <a:r>
              <a:rPr lang="zh-CN" altLang="en-US" b="1" dirty="0">
                <a:latin typeface="等线" panose="02010600030101010101" pitchFamily="2" charset="-122"/>
                <a:ea typeface="等线" panose="02010600030101010101" pitchFamily="2" charset="-122"/>
              </a:rPr>
              <a:t>提前发射飞刀到交互点，再次收回飞刀让角色借力跳跃，以此形成跳跃挑战：</a:t>
            </a:r>
            <a:endParaRPr lang="en-GB" altLang="zh-CN" b="1" dirty="0">
              <a:latin typeface="等线" panose="02010600030101010101" pitchFamily="2" charset="-122"/>
              <a:ea typeface="等线" panose="02010600030101010101" pitchFamily="2" charset="-122"/>
            </a:endParaRPr>
          </a:p>
          <a:p>
            <a:endParaRPr lang="en-GB" altLang="zh-CN" b="1" dirty="0">
              <a:latin typeface="等线" panose="02010600030101010101" pitchFamily="2" charset="-122"/>
              <a:ea typeface="等线" panose="02010600030101010101" pitchFamily="2" charset="-122"/>
            </a:endParaRPr>
          </a:p>
          <a:p>
            <a:pPr marL="285750" indent="-285750">
              <a:lnSpc>
                <a:spcPct val="200000"/>
              </a:lnSpc>
              <a:buFont typeface="Arial" panose="020B0604020202020204" pitchFamily="34" charset="0"/>
              <a:buChar char="•"/>
            </a:pPr>
            <a:r>
              <a:rPr lang="zh-CN" altLang="en-US" dirty="0">
                <a:latin typeface="等线" panose="02010600030101010101" pitchFamily="2" charset="-122"/>
                <a:ea typeface="等线" panose="02010600030101010101" pitchFamily="2" charset="-122"/>
              </a:rPr>
              <a:t>角色先分别发射三把飞刀到三个交互点</a:t>
            </a:r>
            <a:endParaRPr lang="en-GB" altLang="zh-CN" dirty="0">
              <a:latin typeface="等线" panose="02010600030101010101" pitchFamily="2" charset="-122"/>
              <a:ea typeface="等线" panose="02010600030101010101" pitchFamily="2" charset="-122"/>
            </a:endParaRPr>
          </a:p>
          <a:p>
            <a:pPr marL="285750" indent="-285750">
              <a:lnSpc>
                <a:spcPct val="200000"/>
              </a:lnSpc>
              <a:buFont typeface="Arial" panose="020B0604020202020204" pitchFamily="34" charset="0"/>
              <a:buChar char="•"/>
            </a:pPr>
            <a:r>
              <a:rPr lang="zh-CN" altLang="en-US" dirty="0">
                <a:latin typeface="等线" panose="02010600030101010101" pitchFamily="2" charset="-122"/>
                <a:ea typeface="等线" panose="02010600030101010101" pitchFamily="2" charset="-122"/>
              </a:rPr>
              <a:t>角色依次收回飞刀，形成额外跳跃</a:t>
            </a:r>
            <a:endParaRPr lang="en-GB" altLang="zh-CN" dirty="0">
              <a:latin typeface="等线" panose="02010600030101010101" pitchFamily="2" charset="-122"/>
              <a:ea typeface="等线" panose="02010600030101010101" pitchFamily="2" charset="-122"/>
            </a:endParaRPr>
          </a:p>
          <a:p>
            <a:pPr marL="285750" indent="-285750">
              <a:lnSpc>
                <a:spcPct val="200000"/>
              </a:lnSpc>
              <a:buFont typeface="Arial" panose="020B0604020202020204" pitchFamily="34" charset="0"/>
              <a:buChar char="•"/>
            </a:pPr>
            <a:r>
              <a:rPr lang="zh-CN" altLang="en-US" dirty="0">
                <a:latin typeface="等线" panose="02010600030101010101" pitchFamily="2" charset="-122"/>
                <a:ea typeface="等线" panose="02010600030101010101" pitchFamily="2" charset="-122"/>
              </a:rPr>
              <a:t>三次额外跳跃后越过鸿沟，到达对岸</a:t>
            </a:r>
          </a:p>
        </p:txBody>
      </p:sp>
      <p:pic>
        <p:nvPicPr>
          <p:cNvPr id="6" name="Picture 5">
            <a:extLst>
              <a:ext uri="{FF2B5EF4-FFF2-40B4-BE49-F238E27FC236}">
                <a16:creationId xmlns:a16="http://schemas.microsoft.com/office/drawing/2014/main" id="{ADD2834C-72C5-4DBD-9CA5-F82F59213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8851" y="1744714"/>
            <a:ext cx="6131493" cy="3901232"/>
          </a:xfrm>
          <a:prstGeom prst="rect">
            <a:avLst/>
          </a:prstGeom>
        </p:spPr>
      </p:pic>
      <p:sp>
        <p:nvSpPr>
          <p:cNvPr id="7" name="TextBox 6">
            <a:extLst>
              <a:ext uri="{FF2B5EF4-FFF2-40B4-BE49-F238E27FC236}">
                <a16:creationId xmlns:a16="http://schemas.microsoft.com/office/drawing/2014/main" id="{42DAAC33-51C0-4809-835C-2CCD8DDDB96F}"/>
              </a:ext>
            </a:extLst>
          </p:cNvPr>
          <p:cNvSpPr txBox="1"/>
          <p:nvPr/>
        </p:nvSpPr>
        <p:spPr>
          <a:xfrm>
            <a:off x="7879767" y="1212054"/>
            <a:ext cx="1569660" cy="369332"/>
          </a:xfrm>
          <a:prstGeom prst="rect">
            <a:avLst/>
          </a:prstGeom>
          <a:noFill/>
        </p:spPr>
        <p:txBody>
          <a:bodyPr wrap="none" rtlCol="0">
            <a:spAutoFit/>
          </a:bodyPr>
          <a:lstStyle/>
          <a:p>
            <a:r>
              <a:rPr lang="zh-CN" altLang="en-US" dirty="0">
                <a:latin typeface="等线" panose="02010600030101010101" pitchFamily="2" charset="-122"/>
                <a:ea typeface="等线" panose="02010600030101010101" pitchFamily="2" charset="-122"/>
              </a:rPr>
              <a:t>动作拆解演示</a:t>
            </a:r>
            <a:endParaRPr lang="en-GB"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737355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A3EE53-C7B8-4748-9A64-4F74A747E876}"/>
              </a:ext>
            </a:extLst>
          </p:cNvPr>
          <p:cNvSpPr/>
          <p:nvPr/>
        </p:nvSpPr>
        <p:spPr>
          <a:xfrm>
            <a:off x="425296" y="1329739"/>
            <a:ext cx="6338657" cy="4198522"/>
          </a:xfrm>
          <a:prstGeom prst="rect">
            <a:avLst/>
          </a:prstGeom>
        </p:spPr>
        <p:txBody>
          <a:bodyPr wrap="square">
            <a:spAutoFit/>
          </a:bodyPr>
          <a:lstStyle/>
          <a:p>
            <a:pPr>
              <a:lnSpc>
                <a:spcPct val="150000"/>
              </a:lnSpc>
            </a:pPr>
            <a:r>
              <a:rPr lang="zh-CN" altLang="en-US" dirty="0">
                <a:latin typeface="等线" panose="02010600030101010101" pitchFamily="2" charset="-122"/>
                <a:ea typeface="等线" panose="02010600030101010101" pitchFamily="2" charset="-122"/>
              </a:rPr>
              <a:t>为了实现完整的战斗系统，需要许多基础机制的帮助与限制</a:t>
            </a:r>
            <a:endParaRPr lang="en-GB" altLang="zh-CN" dirty="0">
              <a:latin typeface="等线" panose="02010600030101010101" pitchFamily="2" charset="-122"/>
              <a:ea typeface="等线" panose="02010600030101010101" pitchFamily="2" charset="-122"/>
            </a:endParaRPr>
          </a:p>
          <a:p>
            <a:pPr>
              <a:lnSpc>
                <a:spcPct val="150000"/>
              </a:lnSpc>
            </a:pPr>
            <a:r>
              <a:rPr lang="zh-CN" altLang="en-US" dirty="0">
                <a:latin typeface="等线" panose="02010600030101010101" pitchFamily="2" charset="-122"/>
                <a:ea typeface="等线" panose="02010600030101010101" pitchFamily="2" charset="-122"/>
              </a:rPr>
              <a:t>（包括但不限于以下机制）</a:t>
            </a:r>
            <a:endParaRPr lang="en-GB" altLang="zh-CN" dirty="0">
              <a:latin typeface="等线" panose="02010600030101010101" pitchFamily="2" charset="-122"/>
              <a:ea typeface="等线" panose="02010600030101010101" pitchFamily="2" charset="-122"/>
            </a:endParaRPr>
          </a:p>
          <a:p>
            <a:pPr marL="285750" indent="-285750">
              <a:lnSpc>
                <a:spcPct val="150000"/>
              </a:lnSpc>
              <a:buFont typeface="Wingdings" panose="05000000000000000000" pitchFamily="2" charset="2"/>
              <a:buChar char="§"/>
            </a:pPr>
            <a:r>
              <a:rPr lang="zh-CN" altLang="en-US" dirty="0">
                <a:latin typeface="等线" panose="02010600030101010101" pitchFamily="2" charset="-122"/>
                <a:ea typeface="等线" panose="02010600030101010101" pitchFamily="2" charset="-122"/>
              </a:rPr>
              <a:t>动作次数限制机制 </a:t>
            </a:r>
            <a:r>
              <a:rPr lang="en-US" altLang="zh-CN"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塑造空中战斗体验</a:t>
            </a:r>
            <a:endParaRPr lang="en-GB" altLang="zh-CN" dirty="0">
              <a:latin typeface="等线" panose="02010600030101010101" pitchFamily="2" charset="-122"/>
              <a:ea typeface="等线" panose="02010600030101010101" pitchFamily="2" charset="-122"/>
            </a:endParaRPr>
          </a:p>
          <a:p>
            <a:pPr marL="285750" indent="-285750">
              <a:lnSpc>
                <a:spcPct val="150000"/>
              </a:lnSpc>
              <a:buFont typeface="Wingdings" panose="05000000000000000000" pitchFamily="2" charset="2"/>
              <a:buChar char="§"/>
            </a:pPr>
            <a:r>
              <a:rPr lang="zh-CN" altLang="en-US" dirty="0">
                <a:latin typeface="等线" panose="02010600030101010101" pitchFamily="2" charset="-122"/>
                <a:ea typeface="等线" panose="02010600030101010101" pitchFamily="2" charset="-122"/>
              </a:rPr>
              <a:t>后摇取消机制 </a:t>
            </a:r>
            <a:r>
              <a:rPr lang="en-US" altLang="zh-CN"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提供招式衔接流畅度</a:t>
            </a:r>
            <a:endParaRPr lang="en-GB" altLang="zh-CN" dirty="0">
              <a:latin typeface="等线" panose="02010600030101010101" pitchFamily="2" charset="-122"/>
              <a:ea typeface="等线" panose="02010600030101010101" pitchFamily="2" charset="-122"/>
            </a:endParaRPr>
          </a:p>
          <a:p>
            <a:pPr marL="285750" indent="-285750">
              <a:lnSpc>
                <a:spcPct val="150000"/>
              </a:lnSpc>
              <a:buFont typeface="Wingdings" panose="05000000000000000000" pitchFamily="2" charset="2"/>
              <a:buChar char="§"/>
            </a:pPr>
            <a:r>
              <a:rPr lang="zh-CN" altLang="en-US" dirty="0">
                <a:latin typeface="等线" panose="02010600030101010101" pitchFamily="2" charset="-122"/>
                <a:ea typeface="等线" panose="02010600030101010101" pitchFamily="2" charset="-122"/>
              </a:rPr>
              <a:t>弱点与弱点连击机制 </a:t>
            </a:r>
            <a:r>
              <a:rPr lang="en-US" altLang="zh-CN"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提供动态变化的战斗策略</a:t>
            </a:r>
            <a:endParaRPr lang="en-GB" altLang="zh-CN" dirty="0">
              <a:latin typeface="等线" panose="02010600030101010101" pitchFamily="2" charset="-122"/>
              <a:ea typeface="等线" panose="02010600030101010101" pitchFamily="2" charset="-122"/>
            </a:endParaRPr>
          </a:p>
          <a:p>
            <a:pPr marL="285750" indent="-285750">
              <a:lnSpc>
                <a:spcPct val="150000"/>
              </a:lnSpc>
              <a:buFont typeface="Wingdings" panose="05000000000000000000" pitchFamily="2" charset="2"/>
              <a:buChar char="§"/>
            </a:pPr>
            <a:r>
              <a:rPr lang="zh-CN" altLang="en-US" dirty="0">
                <a:latin typeface="等线" panose="02010600030101010101" pitchFamily="2" charset="-122"/>
                <a:ea typeface="等线" panose="02010600030101010101" pitchFamily="2" charset="-122"/>
              </a:rPr>
              <a:t>按键预存机制 </a:t>
            </a:r>
            <a:r>
              <a:rPr lang="en-US" altLang="zh-CN"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提供操作体验流畅性</a:t>
            </a:r>
            <a:endParaRPr lang="en-GB" altLang="zh-CN" dirty="0">
              <a:latin typeface="等线" panose="02010600030101010101" pitchFamily="2" charset="-122"/>
              <a:ea typeface="等线" panose="02010600030101010101" pitchFamily="2" charset="-122"/>
            </a:endParaRPr>
          </a:p>
          <a:p>
            <a:pPr marL="285750" indent="-285750">
              <a:lnSpc>
                <a:spcPct val="150000"/>
              </a:lnSpc>
              <a:buFont typeface="Wingdings" panose="05000000000000000000" pitchFamily="2" charset="2"/>
              <a:buChar char="§"/>
            </a:pPr>
            <a:r>
              <a:rPr lang="zh-CN" altLang="en-US" dirty="0">
                <a:latin typeface="等线" panose="02010600030101010101" pitchFamily="2" charset="-122"/>
                <a:ea typeface="等线" panose="02010600030101010101" pitchFamily="2" charset="-122"/>
              </a:rPr>
              <a:t>硬直系统 </a:t>
            </a:r>
            <a:r>
              <a:rPr lang="en-US" altLang="zh-CN"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提供明确的打击反馈</a:t>
            </a:r>
            <a:endParaRPr lang="en-GB" altLang="zh-CN" dirty="0">
              <a:latin typeface="等线" panose="02010600030101010101" pitchFamily="2" charset="-122"/>
              <a:ea typeface="等线" panose="02010600030101010101" pitchFamily="2" charset="-122"/>
            </a:endParaRPr>
          </a:p>
          <a:p>
            <a:pPr marL="285750" indent="-285750">
              <a:lnSpc>
                <a:spcPct val="150000"/>
              </a:lnSpc>
              <a:buFont typeface="Wingdings" panose="05000000000000000000" pitchFamily="2" charset="2"/>
              <a:buChar char="§"/>
            </a:pPr>
            <a:r>
              <a:rPr lang="zh-CN" altLang="en-US" dirty="0">
                <a:latin typeface="等线" panose="02010600030101010101" pitchFamily="2" charset="-122"/>
                <a:ea typeface="等线" panose="02010600030101010101" pitchFamily="2" charset="-122"/>
              </a:rPr>
              <a:t>精力机制 </a:t>
            </a:r>
            <a:r>
              <a:rPr lang="en-US" altLang="zh-CN"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统一明确的资源系统</a:t>
            </a:r>
            <a:endParaRPr lang="en-GB" altLang="zh-CN" dirty="0">
              <a:latin typeface="等线" panose="02010600030101010101" pitchFamily="2" charset="-122"/>
              <a:ea typeface="等线" panose="02010600030101010101" pitchFamily="2" charset="-122"/>
            </a:endParaRPr>
          </a:p>
          <a:p>
            <a:pPr marL="285750" indent="-285750">
              <a:lnSpc>
                <a:spcPct val="150000"/>
              </a:lnSpc>
              <a:buFont typeface="Wingdings" panose="05000000000000000000" pitchFamily="2" charset="2"/>
              <a:buChar char="§"/>
            </a:pPr>
            <a:r>
              <a:rPr lang="zh-CN" altLang="en-US" dirty="0">
                <a:latin typeface="等线" panose="02010600030101010101" pitchFamily="2" charset="-122"/>
                <a:ea typeface="等线" panose="02010600030101010101" pitchFamily="2" charset="-122"/>
              </a:rPr>
              <a:t>角色状态转移表 </a:t>
            </a:r>
            <a:r>
              <a:rPr lang="en-US" altLang="zh-CN" dirty="0">
                <a:latin typeface="等线" panose="02010600030101010101" pitchFamily="2" charset="-122"/>
                <a:ea typeface="等线" panose="02010600030101010101" pitchFamily="2" charset="-122"/>
              </a:rPr>
              <a:t>– </a:t>
            </a:r>
            <a:r>
              <a:rPr lang="zh-CN" altLang="en-US" dirty="0">
                <a:latin typeface="等线" panose="02010600030101010101" pitchFamily="2" charset="-122"/>
                <a:ea typeface="等线" panose="02010600030101010101" pitchFamily="2" charset="-122"/>
              </a:rPr>
              <a:t>明确动作状态转换间的逻辑关系</a:t>
            </a:r>
            <a:endParaRPr lang="en-GB" altLang="zh-CN" dirty="0">
              <a:latin typeface="等线" panose="02010600030101010101" pitchFamily="2" charset="-122"/>
              <a:ea typeface="等线" panose="02010600030101010101" pitchFamily="2" charset="-122"/>
            </a:endParaRPr>
          </a:p>
          <a:p>
            <a:pPr>
              <a:lnSpc>
                <a:spcPct val="150000"/>
              </a:lnSpc>
            </a:pPr>
            <a:endParaRPr lang="en-GB" dirty="0">
              <a:latin typeface="等线" panose="02010600030101010101" pitchFamily="2" charset="-122"/>
              <a:ea typeface="等线" panose="02010600030101010101" pitchFamily="2" charset="-122"/>
            </a:endParaRPr>
          </a:p>
        </p:txBody>
      </p:sp>
      <p:sp>
        <p:nvSpPr>
          <p:cNvPr id="5" name="TextBox 4">
            <a:extLst>
              <a:ext uri="{FF2B5EF4-FFF2-40B4-BE49-F238E27FC236}">
                <a16:creationId xmlns:a16="http://schemas.microsoft.com/office/drawing/2014/main" id="{1FF639E4-DF03-403E-AF19-BB5FC082D975}"/>
              </a:ext>
            </a:extLst>
          </p:cNvPr>
          <p:cNvSpPr txBox="1"/>
          <p:nvPr/>
        </p:nvSpPr>
        <p:spPr>
          <a:xfrm>
            <a:off x="425296" y="563329"/>
            <a:ext cx="2031325" cy="461665"/>
          </a:xfrm>
          <a:prstGeom prst="rect">
            <a:avLst/>
          </a:prstGeom>
          <a:noFill/>
        </p:spPr>
        <p:txBody>
          <a:bodyPr wrap="none" rtlCol="0">
            <a:spAutoFit/>
          </a:bodyPr>
          <a:lstStyle/>
          <a:p>
            <a:r>
              <a:rPr lang="zh-CN" altLang="en-US" sz="2400" dirty="0">
                <a:latin typeface="等线" panose="02010600030101010101" pitchFamily="2" charset="-122"/>
                <a:ea typeface="等线" panose="02010600030101010101" pitchFamily="2" charset="-122"/>
              </a:rPr>
              <a:t>游戏系统介绍</a:t>
            </a:r>
            <a:endParaRPr lang="en-GB" sz="2400" dirty="0">
              <a:latin typeface="等线" panose="02010600030101010101" pitchFamily="2" charset="-122"/>
              <a:ea typeface="等线" panose="02010600030101010101" pitchFamily="2" charset="-122"/>
            </a:endParaRPr>
          </a:p>
        </p:txBody>
      </p:sp>
      <p:pic>
        <p:nvPicPr>
          <p:cNvPr id="6" name="Picture 5" descr="A screenshot of a cell phone&#10;&#10;Description automatically generated">
            <a:extLst>
              <a:ext uri="{FF2B5EF4-FFF2-40B4-BE49-F238E27FC236}">
                <a16:creationId xmlns:a16="http://schemas.microsoft.com/office/drawing/2014/main" id="{14B11DC0-9FFC-45F0-8A61-8186D97EF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65091"/>
            <a:ext cx="5915487" cy="3127817"/>
          </a:xfrm>
          <a:prstGeom prst="rect">
            <a:avLst/>
          </a:prstGeom>
        </p:spPr>
      </p:pic>
    </p:spTree>
    <p:extLst>
      <p:ext uri="{BB962C8B-B14F-4D97-AF65-F5344CB8AC3E}">
        <p14:creationId xmlns:p14="http://schemas.microsoft.com/office/powerpoint/2010/main" val="1143114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otalTime>0</TotalTime>
  <Words>661</Words>
  <Application>Microsoft Office PowerPoint</Application>
  <PresentationFormat>Widescreen</PresentationFormat>
  <Paragraphs>60</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方正舒体</vt:lpstr>
      <vt:lpstr>等线</vt:lpstr>
      <vt:lpstr>Arial</vt:lpstr>
      <vt:lpstr>Calisto MT</vt:lpstr>
      <vt:lpstr>Wingdings</vt:lpstr>
      <vt:lpstr>Wingdings 2</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志鹏 杨</dc:creator>
  <cp:lastModifiedBy>志鹏 杨</cp:lastModifiedBy>
  <cp:revision>10</cp:revision>
  <dcterms:created xsi:type="dcterms:W3CDTF">2019-06-14T14:07:16Z</dcterms:created>
  <dcterms:modified xsi:type="dcterms:W3CDTF">2019-06-14T15:09:23Z</dcterms:modified>
</cp:coreProperties>
</file>